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424351"/>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Classification of ECG Signals Using Machine Learning</a:t>
            </a:r>
            <a:endParaRPr lang="en-US" sz="4450" dirty="0"/>
          </a:p>
        </p:txBody>
      </p:sp>
      <p:sp>
        <p:nvSpPr>
          <p:cNvPr id="4" name="Text 1"/>
          <p:cNvSpPr/>
          <p:nvPr/>
        </p:nvSpPr>
        <p:spPr>
          <a:xfrm>
            <a:off x="758309" y="4174688"/>
            <a:ext cx="7627382" cy="346710"/>
          </a:xfrm>
          <a:prstGeom prst="rect">
            <a:avLst/>
          </a:prstGeom>
          <a:noFill/>
          <a:ln/>
        </p:spPr>
        <p:txBody>
          <a:bodyPr wrap="none" lIns="0" tIns="0" rIns="0" bIns="0" rtlCol="0" anchor="t"/>
          <a:lstStyle/>
          <a:p>
            <a:pPr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Presented by:</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Nawar Alimam, Alhassan Alsaggaf</a:t>
            </a:r>
            <a:endParaRPr lang="en-US" sz="1700" dirty="0"/>
          </a:p>
        </p:txBody>
      </p:sp>
      <p:sp>
        <p:nvSpPr>
          <p:cNvPr id="5" name="Text 2"/>
          <p:cNvSpPr/>
          <p:nvPr/>
        </p:nvSpPr>
        <p:spPr>
          <a:xfrm>
            <a:off x="758309" y="4765119"/>
            <a:ext cx="7627382" cy="1040130"/>
          </a:xfrm>
          <a:prstGeom prst="rect">
            <a:avLst/>
          </a:prstGeom>
          <a:noFill/>
          <a:ln/>
        </p:spPr>
        <p:txBody>
          <a:bodyPr wrap="square" lIns="0" tIns="0" rIns="0" bIns="0" rtlCol="0" anchor="t"/>
          <a:lstStyle/>
          <a:p>
            <a:pPr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Instructor:</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Enfel Barakat, Narjisse Kabbaj</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a:t>
            </a:r>
            <a:pPr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Affiliation: </a:t>
            </a:r>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Department of Electrical and Computer Engineering, Effat University</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8309" y="1755100"/>
            <a:ext cx="6292572" cy="4719399"/>
          </a:xfrm>
          <a:prstGeom prst="rect">
            <a:avLst/>
          </a:prstGeom>
        </p:spPr>
      </p:pic>
      <p:sp>
        <p:nvSpPr>
          <p:cNvPr id="3" name="Text 0"/>
          <p:cNvSpPr/>
          <p:nvPr/>
        </p:nvSpPr>
        <p:spPr>
          <a:xfrm>
            <a:off x="7587139" y="3487579"/>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Example output</a:t>
            </a:r>
            <a:endParaRPr lang="en-US" sz="4450" dirty="0"/>
          </a:p>
        </p:txBody>
      </p:sp>
      <p:sp>
        <p:nvSpPr>
          <p:cNvPr id="4" name="Text 1"/>
          <p:cNvSpPr/>
          <p:nvPr/>
        </p:nvSpPr>
        <p:spPr>
          <a:xfrm>
            <a:off x="7587139" y="4416862"/>
            <a:ext cx="6292572" cy="346710"/>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922496"/>
            <a:ext cx="5794772"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Future Work Directions</a:t>
            </a:r>
            <a:endParaRPr lang="en-US" sz="4450" dirty="0"/>
          </a:p>
        </p:txBody>
      </p:sp>
      <p:sp>
        <p:nvSpPr>
          <p:cNvPr id="4" name="Shape 1"/>
          <p:cNvSpPr/>
          <p:nvPr/>
        </p:nvSpPr>
        <p:spPr>
          <a:xfrm>
            <a:off x="1067991" y="1960126"/>
            <a:ext cx="30480" cy="5346978"/>
          </a:xfrm>
          <a:prstGeom prst="roundRect">
            <a:avLst>
              <a:gd name="adj" fmla="val 639750"/>
            </a:avLst>
          </a:prstGeom>
          <a:solidFill>
            <a:srgbClr val="60646A"/>
          </a:solidFill>
          <a:ln/>
        </p:spPr>
      </p:sp>
      <p:sp>
        <p:nvSpPr>
          <p:cNvPr id="5" name="Shape 2"/>
          <p:cNvSpPr/>
          <p:nvPr/>
        </p:nvSpPr>
        <p:spPr>
          <a:xfrm>
            <a:off x="1296472" y="2432328"/>
            <a:ext cx="758309" cy="30480"/>
          </a:xfrm>
          <a:prstGeom prst="roundRect">
            <a:avLst>
              <a:gd name="adj" fmla="val 639750"/>
            </a:avLst>
          </a:prstGeom>
          <a:solidFill>
            <a:srgbClr val="60646A"/>
          </a:solidFill>
          <a:ln/>
        </p:spPr>
      </p:sp>
      <p:sp>
        <p:nvSpPr>
          <p:cNvPr id="6" name="Shape 3"/>
          <p:cNvSpPr/>
          <p:nvPr/>
        </p:nvSpPr>
        <p:spPr>
          <a:xfrm>
            <a:off x="839510" y="2203847"/>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7" name="Text 4"/>
          <p:cNvSpPr/>
          <p:nvPr/>
        </p:nvSpPr>
        <p:spPr>
          <a:xfrm>
            <a:off x="1022628" y="2276475"/>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8" name="Text 5"/>
          <p:cNvSpPr/>
          <p:nvPr/>
        </p:nvSpPr>
        <p:spPr>
          <a:xfrm>
            <a:off x="2274808" y="217670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Expand Dataset </a:t>
            </a:r>
            <a:endParaRPr lang="en-US" sz="2200" dirty="0"/>
          </a:p>
        </p:txBody>
      </p:sp>
      <p:sp>
        <p:nvSpPr>
          <p:cNvPr id="9" name="Text 6"/>
          <p:cNvSpPr/>
          <p:nvPr/>
        </p:nvSpPr>
        <p:spPr>
          <a:xfrm>
            <a:off x="2274808" y="2662833"/>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Include a broader range of arrhythmias for more comprehensive analysis.</a:t>
            </a:r>
            <a:endParaRPr lang="en-US" sz="1700" dirty="0"/>
          </a:p>
        </p:txBody>
      </p:sp>
      <p:sp>
        <p:nvSpPr>
          <p:cNvPr id="10" name="Shape 7"/>
          <p:cNvSpPr/>
          <p:nvPr/>
        </p:nvSpPr>
        <p:spPr>
          <a:xfrm>
            <a:off x="1296472" y="4261604"/>
            <a:ext cx="758309" cy="30480"/>
          </a:xfrm>
          <a:prstGeom prst="roundRect">
            <a:avLst>
              <a:gd name="adj" fmla="val 639750"/>
            </a:avLst>
          </a:prstGeom>
          <a:solidFill>
            <a:srgbClr val="60646A"/>
          </a:solidFill>
          <a:ln/>
        </p:spPr>
      </p:sp>
      <p:sp>
        <p:nvSpPr>
          <p:cNvPr id="11" name="Shape 8"/>
          <p:cNvSpPr/>
          <p:nvPr/>
        </p:nvSpPr>
        <p:spPr>
          <a:xfrm>
            <a:off x="839510" y="4033123"/>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2" name="Text 9"/>
          <p:cNvSpPr/>
          <p:nvPr/>
        </p:nvSpPr>
        <p:spPr>
          <a:xfrm>
            <a:off x="987385" y="4105751"/>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3" name="Text 10"/>
          <p:cNvSpPr/>
          <p:nvPr/>
        </p:nvSpPr>
        <p:spPr>
          <a:xfrm>
            <a:off x="2274808" y="400597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Deep Learning </a:t>
            </a:r>
            <a:endParaRPr lang="en-US" sz="2200" dirty="0"/>
          </a:p>
        </p:txBody>
      </p:sp>
      <p:sp>
        <p:nvSpPr>
          <p:cNvPr id="14" name="Text 11"/>
          <p:cNvSpPr/>
          <p:nvPr/>
        </p:nvSpPr>
        <p:spPr>
          <a:xfrm>
            <a:off x="2274808" y="4492109"/>
            <a:ext cx="6110883"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Deep learning techniques like CNNs for automated feature extraction and classification.</a:t>
            </a:r>
            <a:endParaRPr lang="en-US" sz="1700" dirty="0"/>
          </a:p>
        </p:txBody>
      </p:sp>
      <p:sp>
        <p:nvSpPr>
          <p:cNvPr id="15" name="Shape 12"/>
          <p:cNvSpPr/>
          <p:nvPr/>
        </p:nvSpPr>
        <p:spPr>
          <a:xfrm>
            <a:off x="1296472" y="6090880"/>
            <a:ext cx="758309" cy="30480"/>
          </a:xfrm>
          <a:prstGeom prst="roundRect">
            <a:avLst>
              <a:gd name="adj" fmla="val 639750"/>
            </a:avLst>
          </a:prstGeom>
          <a:solidFill>
            <a:srgbClr val="60646A"/>
          </a:solidFill>
          <a:ln/>
        </p:spPr>
      </p:sp>
      <p:sp>
        <p:nvSpPr>
          <p:cNvPr id="16" name="Shape 13"/>
          <p:cNvSpPr/>
          <p:nvPr/>
        </p:nvSpPr>
        <p:spPr>
          <a:xfrm>
            <a:off x="839510" y="586239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7" name="Text 14"/>
          <p:cNvSpPr/>
          <p:nvPr/>
        </p:nvSpPr>
        <p:spPr>
          <a:xfrm>
            <a:off x="990838" y="5935028"/>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8" name="Text 15"/>
          <p:cNvSpPr/>
          <p:nvPr/>
        </p:nvSpPr>
        <p:spPr>
          <a:xfrm>
            <a:off x="2274808" y="5835253"/>
            <a:ext cx="294989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Real-Time Optimization</a:t>
            </a:r>
            <a:endParaRPr lang="en-US" sz="2200" dirty="0"/>
          </a:p>
        </p:txBody>
      </p:sp>
      <p:sp>
        <p:nvSpPr>
          <p:cNvPr id="19" name="Text 16"/>
          <p:cNvSpPr/>
          <p:nvPr/>
        </p:nvSpPr>
        <p:spPr>
          <a:xfrm>
            <a:off x="2274808" y="6321385"/>
            <a:ext cx="6110883"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Make the model faster for use on wearables.</a:t>
            </a:r>
            <a:endParaRPr lang="en-US" sz="1700" dirty="0"/>
          </a:p>
        </p:txBody>
      </p:sp>
      <p:sp>
        <p:nvSpPr>
          <p:cNvPr id="20" name="Text 17"/>
          <p:cNvSpPr/>
          <p:nvPr/>
        </p:nvSpPr>
        <p:spPr>
          <a:xfrm>
            <a:off x="2274808" y="6743819"/>
            <a:ext cx="6110883"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Ensure it works well in telemedicine.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640252" y="270748"/>
            <a:ext cx="4493776" cy="7688104"/>
          </a:xfrm>
          <a:prstGeom prst="rect">
            <a:avLst/>
          </a:prstGeom>
        </p:spPr>
      </p:pic>
      <p:sp>
        <p:nvSpPr>
          <p:cNvPr id="4" name="Text 0"/>
          <p:cNvSpPr/>
          <p:nvPr/>
        </p:nvSpPr>
        <p:spPr>
          <a:xfrm>
            <a:off x="758309" y="825222"/>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Introduction to Cardiovascular Impact</a:t>
            </a:r>
            <a:endParaRPr lang="en-US" sz="4450" dirty="0"/>
          </a:p>
        </p:txBody>
      </p:sp>
      <p:sp>
        <p:nvSpPr>
          <p:cNvPr id="5" name="Shape 1"/>
          <p:cNvSpPr/>
          <p:nvPr/>
        </p:nvSpPr>
        <p:spPr>
          <a:xfrm>
            <a:off x="758309" y="2575560"/>
            <a:ext cx="3705463" cy="2306122"/>
          </a:xfrm>
          <a:prstGeom prst="roundRect">
            <a:avLst>
              <a:gd name="adj" fmla="val 8456"/>
            </a:avLst>
          </a:prstGeom>
          <a:solidFill>
            <a:srgbClr val="282C32"/>
          </a:solidFill>
          <a:ln/>
          <a:effectLst>
            <a:outerShdw sx="100000" sy="100000" kx="0" ky="0" algn="bl" rotWithShape="0" blurRad="53340" dist="26670" dir="13500000">
              <a:srgbClr val="ffffff">
                <a:alpha val="10000"/>
              </a:srgbClr>
            </a:outerShdw>
          </a:effectLst>
        </p:spPr>
      </p:sp>
      <p:sp>
        <p:nvSpPr>
          <p:cNvPr id="6" name="Text 2"/>
          <p:cNvSpPr/>
          <p:nvPr/>
        </p:nvSpPr>
        <p:spPr>
          <a:xfrm>
            <a:off x="974884" y="2792135"/>
            <a:ext cx="2937391"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Cardiovascular Disease</a:t>
            </a:r>
            <a:endParaRPr lang="en-US" sz="2200" dirty="0"/>
          </a:p>
        </p:txBody>
      </p:sp>
      <p:sp>
        <p:nvSpPr>
          <p:cNvPr id="7" name="Text 3"/>
          <p:cNvSpPr/>
          <p:nvPr/>
        </p:nvSpPr>
        <p:spPr>
          <a:xfrm>
            <a:off x="974884" y="3278267"/>
            <a:ext cx="3272314"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Cardiovascular disease (CVD) is a leading cause of death globally, impacting millions of lives.</a:t>
            </a:r>
            <a:endParaRPr lang="en-US" sz="1700" dirty="0"/>
          </a:p>
        </p:txBody>
      </p:sp>
      <p:sp>
        <p:nvSpPr>
          <p:cNvPr id="8" name="Shape 4"/>
          <p:cNvSpPr/>
          <p:nvPr/>
        </p:nvSpPr>
        <p:spPr>
          <a:xfrm>
            <a:off x="4680347" y="2575560"/>
            <a:ext cx="3705463" cy="2306122"/>
          </a:xfrm>
          <a:prstGeom prst="roundRect">
            <a:avLst>
              <a:gd name="adj" fmla="val 8456"/>
            </a:avLst>
          </a:prstGeom>
          <a:solidFill>
            <a:srgbClr val="282C32"/>
          </a:solidFill>
          <a:ln/>
          <a:effectLst>
            <a:outerShdw sx="100000" sy="100000" kx="0" ky="0" algn="bl" rotWithShape="0" blurRad="53340" dist="26670" dir="13500000">
              <a:srgbClr val="ffffff">
                <a:alpha val="10000"/>
              </a:srgbClr>
            </a:outerShdw>
          </a:effectLst>
        </p:spPr>
      </p:sp>
      <p:sp>
        <p:nvSpPr>
          <p:cNvPr id="9" name="Text 5"/>
          <p:cNvSpPr/>
          <p:nvPr/>
        </p:nvSpPr>
        <p:spPr>
          <a:xfrm>
            <a:off x="4896922" y="279213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Early Detection</a:t>
            </a:r>
            <a:endParaRPr lang="en-US" sz="2200" dirty="0"/>
          </a:p>
        </p:txBody>
      </p:sp>
      <p:sp>
        <p:nvSpPr>
          <p:cNvPr id="10" name="Text 6"/>
          <p:cNvSpPr/>
          <p:nvPr/>
        </p:nvSpPr>
        <p:spPr>
          <a:xfrm>
            <a:off x="4896922" y="3278267"/>
            <a:ext cx="3272314"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Early detection of CVD is crucial for timely intervention and improving patient outcomes.</a:t>
            </a:r>
            <a:endParaRPr lang="en-US" sz="1700" dirty="0"/>
          </a:p>
        </p:txBody>
      </p:sp>
      <p:sp>
        <p:nvSpPr>
          <p:cNvPr id="11" name="Shape 7"/>
          <p:cNvSpPr/>
          <p:nvPr/>
        </p:nvSpPr>
        <p:spPr>
          <a:xfrm>
            <a:off x="758309" y="5098256"/>
            <a:ext cx="3705463" cy="2306122"/>
          </a:xfrm>
          <a:prstGeom prst="roundRect">
            <a:avLst>
              <a:gd name="adj" fmla="val 8456"/>
            </a:avLst>
          </a:prstGeom>
          <a:solidFill>
            <a:srgbClr val="282C32"/>
          </a:solidFill>
          <a:ln/>
          <a:effectLst>
            <a:outerShdw sx="100000" sy="100000" kx="0" ky="0" algn="bl" rotWithShape="0" blurRad="53340" dist="26670" dir="13500000">
              <a:srgbClr val="ffffff">
                <a:alpha val="10000"/>
              </a:srgbClr>
            </a:outerShdw>
          </a:effectLst>
        </p:spPr>
      </p:sp>
      <p:sp>
        <p:nvSpPr>
          <p:cNvPr id="12" name="Text 8"/>
          <p:cNvSpPr/>
          <p:nvPr/>
        </p:nvSpPr>
        <p:spPr>
          <a:xfrm>
            <a:off x="974884" y="5314831"/>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ECG Signals</a:t>
            </a:r>
            <a:endParaRPr lang="en-US" sz="2200" dirty="0"/>
          </a:p>
        </p:txBody>
      </p:sp>
      <p:sp>
        <p:nvSpPr>
          <p:cNvPr id="13" name="Text 9"/>
          <p:cNvSpPr/>
          <p:nvPr/>
        </p:nvSpPr>
        <p:spPr>
          <a:xfrm>
            <a:off x="974884" y="5800963"/>
            <a:ext cx="3272314"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Electrocardiograms (ECGs) provide valuable insights into heart function and can reveal underlying abnormalities.</a:t>
            </a:r>
            <a:endParaRPr lang="en-US" sz="1700" dirty="0"/>
          </a:p>
        </p:txBody>
      </p:sp>
      <p:sp>
        <p:nvSpPr>
          <p:cNvPr id="14" name="Shape 10"/>
          <p:cNvSpPr/>
          <p:nvPr/>
        </p:nvSpPr>
        <p:spPr>
          <a:xfrm>
            <a:off x="4680347" y="5098256"/>
            <a:ext cx="3705463" cy="2306122"/>
          </a:xfrm>
          <a:prstGeom prst="roundRect">
            <a:avLst>
              <a:gd name="adj" fmla="val 8456"/>
            </a:avLst>
          </a:prstGeom>
          <a:solidFill>
            <a:srgbClr val="282C32"/>
          </a:solidFill>
          <a:ln/>
          <a:effectLst>
            <a:outerShdw sx="100000" sy="100000" kx="0" ky="0" algn="bl" rotWithShape="0" blurRad="53340" dist="26670" dir="13500000">
              <a:srgbClr val="ffffff">
                <a:alpha val="10000"/>
              </a:srgbClr>
            </a:outerShdw>
          </a:effectLst>
        </p:spPr>
      </p:sp>
      <p:sp>
        <p:nvSpPr>
          <p:cNvPr id="15" name="Text 11"/>
          <p:cNvSpPr/>
          <p:nvPr/>
        </p:nvSpPr>
        <p:spPr>
          <a:xfrm>
            <a:off x="4896922" y="5314831"/>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Machine Learning</a:t>
            </a:r>
            <a:endParaRPr lang="en-US" sz="2200" dirty="0"/>
          </a:p>
        </p:txBody>
      </p:sp>
      <p:sp>
        <p:nvSpPr>
          <p:cNvPr id="16" name="Text 12"/>
          <p:cNvSpPr/>
          <p:nvPr/>
        </p:nvSpPr>
        <p:spPr>
          <a:xfrm>
            <a:off x="4896922" y="5800963"/>
            <a:ext cx="3272314"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Machine learning algorithms can analyze ECG signals to identify patterns associated with cardiac disease.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06295" y="1633895"/>
            <a:ext cx="4961811" cy="4961811"/>
          </a:xfrm>
          <a:prstGeom prst="rect">
            <a:avLst/>
          </a:prstGeom>
        </p:spPr>
      </p:pic>
      <p:sp>
        <p:nvSpPr>
          <p:cNvPr id="3" name="Text 0"/>
          <p:cNvSpPr/>
          <p:nvPr/>
        </p:nvSpPr>
        <p:spPr>
          <a:xfrm>
            <a:off x="734497" y="749260"/>
            <a:ext cx="5675114" cy="690205"/>
          </a:xfrm>
          <a:prstGeom prst="rect">
            <a:avLst/>
          </a:prstGeom>
          <a:noFill/>
          <a:ln/>
        </p:spPr>
        <p:txBody>
          <a:bodyPr wrap="none" lIns="0" tIns="0" rIns="0" bIns="0" rtlCol="0" anchor="t"/>
          <a:lstStyle/>
          <a:p>
            <a:pPr indent="0" marL="0">
              <a:lnSpc>
                <a:spcPts val="5400"/>
              </a:lnSpc>
              <a:buNone/>
            </a:pPr>
            <a:r>
              <a:rPr lang="en-US" sz="4300" b="1" dirty="0">
                <a:solidFill>
                  <a:srgbClr val="9998FF"/>
                </a:solidFill>
                <a:latin typeface="Barlow Bold" pitchFamily="34" charset="0"/>
                <a:ea typeface="Barlow Bold" pitchFamily="34" charset="-122"/>
                <a:cs typeface="Barlow Bold" pitchFamily="34" charset="-120"/>
              </a:rPr>
              <a:t>Objectives of the Study</a:t>
            </a:r>
            <a:endParaRPr lang="en-US" sz="4300" dirty="0"/>
          </a:p>
        </p:txBody>
      </p:sp>
      <p:pic>
        <p:nvPicPr>
          <p:cNvPr id="4" name="Image 1" descr="preencoded.png">    </p:cNvPr>
          <p:cNvPicPr>
            <a:picLocks noChangeAspect="1"/>
          </p:cNvPicPr>
          <p:nvPr/>
        </p:nvPicPr>
        <p:blipFill>
          <a:blip r:embed="rId2"/>
          <a:stretch>
            <a:fillRect/>
          </a:stretch>
        </p:blipFill>
        <p:spPr>
          <a:xfrm>
            <a:off x="734497" y="1754148"/>
            <a:ext cx="524589" cy="524589"/>
          </a:xfrm>
          <a:prstGeom prst="rect">
            <a:avLst/>
          </a:prstGeom>
        </p:spPr>
      </p:pic>
      <p:sp>
        <p:nvSpPr>
          <p:cNvPr id="5" name="Text 1"/>
          <p:cNvSpPr/>
          <p:nvPr/>
        </p:nvSpPr>
        <p:spPr>
          <a:xfrm>
            <a:off x="734497" y="2488525"/>
            <a:ext cx="3275767" cy="345043"/>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Improve ECG Classification</a:t>
            </a:r>
            <a:endParaRPr lang="en-US" sz="2150" dirty="0"/>
          </a:p>
        </p:txBody>
      </p:sp>
      <p:sp>
        <p:nvSpPr>
          <p:cNvPr id="6" name="Text 2"/>
          <p:cNvSpPr/>
          <p:nvPr/>
        </p:nvSpPr>
        <p:spPr>
          <a:xfrm>
            <a:off x="734497" y="2959417"/>
            <a:ext cx="3680103" cy="1343025"/>
          </a:xfrm>
          <a:prstGeom prst="rect">
            <a:avLst/>
          </a:prstGeom>
          <a:noFill/>
          <a:ln/>
        </p:spPr>
        <p:txBody>
          <a:bodyPr wrap="square" lIns="0" tIns="0" rIns="0" bIns="0" rtlCol="0" anchor="t"/>
          <a:lstStyle/>
          <a:p>
            <a:pPr algn="l" indent="0" marL="0">
              <a:lnSpc>
                <a:spcPts val="2600"/>
              </a:lnSpc>
              <a:buNone/>
            </a:pPr>
            <a:r>
              <a:rPr lang="en-US" sz="1650" dirty="0">
                <a:solidFill>
                  <a:srgbClr val="EEEFF5"/>
                </a:solidFill>
                <a:latin typeface="Montserrat" pitchFamily="34" charset="0"/>
                <a:ea typeface="Montserrat" pitchFamily="34" charset="-122"/>
                <a:cs typeface="Montserrat" pitchFamily="34" charset="-120"/>
              </a:rPr>
              <a:t>Develop a machine learning framework to enhance automated ECG classification for Normal, PVC, AFib, and VTach.</a:t>
            </a:r>
            <a:endParaRPr lang="en-US" sz="1650" dirty="0"/>
          </a:p>
        </p:txBody>
      </p:sp>
      <p:pic>
        <p:nvPicPr>
          <p:cNvPr id="7" name="Image 2" descr="preencoded.png">    </p:cNvPr>
          <p:cNvPicPr>
            <a:picLocks noChangeAspect="1"/>
          </p:cNvPicPr>
          <p:nvPr/>
        </p:nvPicPr>
        <p:blipFill>
          <a:blip r:embed="rId3"/>
          <a:stretch>
            <a:fillRect/>
          </a:stretch>
        </p:blipFill>
        <p:spPr>
          <a:xfrm>
            <a:off x="4729282" y="1754148"/>
            <a:ext cx="524589" cy="524589"/>
          </a:xfrm>
          <a:prstGeom prst="rect">
            <a:avLst/>
          </a:prstGeom>
        </p:spPr>
      </p:pic>
      <p:sp>
        <p:nvSpPr>
          <p:cNvPr id="8" name="Text 3"/>
          <p:cNvSpPr/>
          <p:nvPr/>
        </p:nvSpPr>
        <p:spPr>
          <a:xfrm>
            <a:off x="4729282" y="2488525"/>
            <a:ext cx="2957513" cy="345043"/>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Address Data Imbalance</a:t>
            </a:r>
            <a:endParaRPr lang="en-US" sz="2150" dirty="0"/>
          </a:p>
        </p:txBody>
      </p:sp>
      <p:sp>
        <p:nvSpPr>
          <p:cNvPr id="9" name="Text 4"/>
          <p:cNvSpPr/>
          <p:nvPr/>
        </p:nvSpPr>
        <p:spPr>
          <a:xfrm>
            <a:off x="4729282" y="2959417"/>
            <a:ext cx="3680222" cy="1007269"/>
          </a:xfrm>
          <a:prstGeom prst="rect">
            <a:avLst/>
          </a:prstGeom>
          <a:noFill/>
          <a:ln/>
        </p:spPr>
        <p:txBody>
          <a:bodyPr wrap="square" lIns="0" tIns="0" rIns="0" bIns="0" rtlCol="0" anchor="t"/>
          <a:lstStyle/>
          <a:p>
            <a:pPr algn="l" indent="0" marL="0">
              <a:lnSpc>
                <a:spcPts val="2600"/>
              </a:lnSpc>
              <a:buNone/>
            </a:pPr>
            <a:r>
              <a:rPr lang="en-US" sz="1650" dirty="0">
                <a:solidFill>
                  <a:srgbClr val="EEEFF5"/>
                </a:solidFill>
                <a:latin typeface="Montserrat" pitchFamily="34" charset="0"/>
                <a:ea typeface="Montserrat" pitchFamily="34" charset="-122"/>
                <a:cs typeface="Montserrat" pitchFamily="34" charset="-120"/>
              </a:rPr>
              <a:t>Develop robust models that can handle the imbalanced nature of clinical ECG datasets.</a:t>
            </a:r>
            <a:endParaRPr lang="en-US" sz="1650" dirty="0"/>
          </a:p>
        </p:txBody>
      </p:sp>
      <p:pic>
        <p:nvPicPr>
          <p:cNvPr id="10" name="Image 3" descr="preencoded.png">    </p:cNvPr>
          <p:cNvPicPr>
            <a:picLocks noChangeAspect="1"/>
          </p:cNvPicPr>
          <p:nvPr/>
        </p:nvPicPr>
        <p:blipFill>
          <a:blip r:embed="rId4"/>
          <a:stretch>
            <a:fillRect/>
          </a:stretch>
        </p:blipFill>
        <p:spPr>
          <a:xfrm>
            <a:off x="734497" y="4931926"/>
            <a:ext cx="524589" cy="524589"/>
          </a:xfrm>
          <a:prstGeom prst="rect">
            <a:avLst/>
          </a:prstGeom>
        </p:spPr>
      </p:pic>
      <p:sp>
        <p:nvSpPr>
          <p:cNvPr id="11" name="Text 5"/>
          <p:cNvSpPr/>
          <p:nvPr/>
        </p:nvSpPr>
        <p:spPr>
          <a:xfrm>
            <a:off x="734497" y="5666303"/>
            <a:ext cx="3631168" cy="345043"/>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Enhance Diagnostic Accuracy</a:t>
            </a:r>
            <a:endParaRPr lang="en-US" sz="2150" dirty="0"/>
          </a:p>
        </p:txBody>
      </p:sp>
      <p:sp>
        <p:nvSpPr>
          <p:cNvPr id="12" name="Text 6"/>
          <p:cNvSpPr/>
          <p:nvPr/>
        </p:nvSpPr>
        <p:spPr>
          <a:xfrm>
            <a:off x="734497" y="6137196"/>
            <a:ext cx="3680103" cy="1343025"/>
          </a:xfrm>
          <a:prstGeom prst="rect">
            <a:avLst/>
          </a:prstGeom>
          <a:noFill/>
          <a:ln/>
        </p:spPr>
        <p:txBody>
          <a:bodyPr wrap="square" lIns="0" tIns="0" rIns="0" bIns="0" rtlCol="0" anchor="t"/>
          <a:lstStyle/>
          <a:p>
            <a:pPr algn="l" indent="0" marL="0">
              <a:lnSpc>
                <a:spcPts val="2600"/>
              </a:lnSpc>
              <a:buNone/>
            </a:pPr>
            <a:r>
              <a:rPr lang="en-US" sz="1650" dirty="0">
                <a:solidFill>
                  <a:srgbClr val="EEEFF5"/>
                </a:solidFill>
                <a:latin typeface="Montserrat" pitchFamily="34" charset="0"/>
                <a:ea typeface="Montserrat" pitchFamily="34" charset="-122"/>
                <a:cs typeface="Montserrat" pitchFamily="34" charset="-120"/>
              </a:rPr>
              <a:t>Aim to achieve high accuracy in classifying arrhythmias, reducing misdiagnosis and improving patient care.</a:t>
            </a:r>
            <a:endParaRPr lang="en-US" sz="1650" dirty="0"/>
          </a:p>
        </p:txBody>
      </p:sp>
      <p:pic>
        <p:nvPicPr>
          <p:cNvPr id="13" name="Image 4" descr="preencoded.png">    </p:cNvPr>
          <p:cNvPicPr>
            <a:picLocks noChangeAspect="1"/>
          </p:cNvPicPr>
          <p:nvPr/>
        </p:nvPicPr>
        <p:blipFill>
          <a:blip r:embed="rId5"/>
          <a:stretch>
            <a:fillRect/>
          </a:stretch>
        </p:blipFill>
        <p:spPr>
          <a:xfrm>
            <a:off x="4729282" y="4931926"/>
            <a:ext cx="524589" cy="524589"/>
          </a:xfrm>
          <a:prstGeom prst="rect">
            <a:avLst/>
          </a:prstGeom>
        </p:spPr>
      </p:pic>
      <p:sp>
        <p:nvSpPr>
          <p:cNvPr id="14" name="Text 7"/>
          <p:cNvSpPr/>
          <p:nvPr/>
        </p:nvSpPr>
        <p:spPr>
          <a:xfrm>
            <a:off x="4729282" y="5666303"/>
            <a:ext cx="3051096" cy="345043"/>
          </a:xfrm>
          <a:prstGeom prst="rect">
            <a:avLst/>
          </a:prstGeom>
          <a:noFill/>
          <a:ln/>
        </p:spPr>
        <p:txBody>
          <a:bodyPr wrap="none" lIns="0" tIns="0" rIns="0" bIns="0" rtlCol="0" anchor="t"/>
          <a:lstStyle/>
          <a:p>
            <a:pPr algn="l" indent="0" marL="0">
              <a:lnSpc>
                <a:spcPts val="2700"/>
              </a:lnSpc>
              <a:buNone/>
            </a:pPr>
            <a:r>
              <a:rPr lang="en-US" sz="2150" b="1" dirty="0">
                <a:solidFill>
                  <a:srgbClr val="EEEFF5"/>
                </a:solidFill>
                <a:latin typeface="Barlow Bold" pitchFamily="34" charset="0"/>
                <a:ea typeface="Barlow Bold" pitchFamily="34" charset="-122"/>
                <a:cs typeface="Barlow Bold" pitchFamily="34" charset="-120"/>
              </a:rPr>
              <a:t>Optimize Time Efficiency</a:t>
            </a:r>
            <a:endParaRPr lang="en-US" sz="2150" dirty="0"/>
          </a:p>
        </p:txBody>
      </p:sp>
      <p:sp>
        <p:nvSpPr>
          <p:cNvPr id="15" name="Text 8"/>
          <p:cNvSpPr/>
          <p:nvPr/>
        </p:nvSpPr>
        <p:spPr>
          <a:xfrm>
            <a:off x="4729282" y="6137196"/>
            <a:ext cx="3680222" cy="1007269"/>
          </a:xfrm>
          <a:prstGeom prst="rect">
            <a:avLst/>
          </a:prstGeom>
          <a:noFill/>
          <a:ln/>
        </p:spPr>
        <p:txBody>
          <a:bodyPr wrap="square" lIns="0" tIns="0" rIns="0" bIns="0" rtlCol="0" anchor="t"/>
          <a:lstStyle/>
          <a:p>
            <a:pPr algn="l" indent="0" marL="0">
              <a:lnSpc>
                <a:spcPts val="2600"/>
              </a:lnSpc>
              <a:buNone/>
            </a:pPr>
            <a:r>
              <a:rPr lang="en-US" sz="1650" dirty="0">
                <a:solidFill>
                  <a:srgbClr val="EEEFF5"/>
                </a:solidFill>
                <a:latin typeface="Montserrat" pitchFamily="34" charset="0"/>
                <a:ea typeface="Montserrat" pitchFamily="34" charset="-122"/>
                <a:cs typeface="Montserrat" pitchFamily="34" charset="-120"/>
              </a:rPr>
              <a:t>Automate ECG interpretation to expedite diagnosis and minimize manual analysis effort.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573935" y="157282"/>
            <a:ext cx="4626412" cy="7915037"/>
          </a:xfrm>
          <a:prstGeom prst="rect">
            <a:avLst/>
          </a:prstGeom>
        </p:spPr>
      </p:pic>
      <p:sp>
        <p:nvSpPr>
          <p:cNvPr id="4" name="Text 0"/>
          <p:cNvSpPr/>
          <p:nvPr/>
        </p:nvSpPr>
        <p:spPr>
          <a:xfrm>
            <a:off x="440531" y="439222"/>
            <a:ext cx="3839647" cy="413980"/>
          </a:xfrm>
          <a:prstGeom prst="rect">
            <a:avLst/>
          </a:prstGeom>
          <a:noFill/>
          <a:ln/>
        </p:spPr>
        <p:txBody>
          <a:bodyPr wrap="none" lIns="0" tIns="0" rIns="0" bIns="0" rtlCol="0" anchor="t"/>
          <a:lstStyle/>
          <a:p>
            <a:pPr indent="0" marL="0">
              <a:lnSpc>
                <a:spcPts val="3250"/>
              </a:lnSpc>
              <a:buNone/>
            </a:pPr>
            <a:r>
              <a:rPr lang="en-US" sz="2600" b="1" dirty="0">
                <a:solidFill>
                  <a:srgbClr val="9998FF"/>
                </a:solidFill>
                <a:latin typeface="Barlow Bold" pitchFamily="34" charset="0"/>
                <a:ea typeface="Barlow Bold" pitchFamily="34" charset="-122"/>
                <a:cs typeface="Barlow Bold" pitchFamily="34" charset="-120"/>
              </a:rPr>
              <a:t>Synthetic Data Generation</a:t>
            </a:r>
            <a:endParaRPr lang="en-US" sz="2600" dirty="0"/>
          </a:p>
        </p:txBody>
      </p:sp>
      <p:sp>
        <p:nvSpPr>
          <p:cNvPr id="5" name="Text 1"/>
          <p:cNvSpPr/>
          <p:nvPr/>
        </p:nvSpPr>
        <p:spPr>
          <a:xfrm>
            <a:off x="440531" y="1041916"/>
            <a:ext cx="8262938" cy="604004"/>
          </a:xfrm>
          <a:prstGeom prst="rect">
            <a:avLst/>
          </a:prstGeom>
          <a:noFill/>
          <a:ln/>
        </p:spPr>
        <p:txBody>
          <a:bodyPr wrap="squar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This section outlines the process of generating synthetic ECG signals to address data imbalances and improve the detection of arrhythmias such as Premature Ventricular Contraction (PVC), Atrial Fibrillation (AFib), and Ventricular Tachycardia (VTach). The synthetic signals were created using mathematical models that replicate realistic ECG waveforms.</a:t>
            </a:r>
            <a:endParaRPr lang="en-US" sz="950" dirty="0"/>
          </a:p>
        </p:txBody>
      </p:sp>
      <p:sp>
        <p:nvSpPr>
          <p:cNvPr id="6" name="Shape 2"/>
          <p:cNvSpPr/>
          <p:nvPr/>
        </p:nvSpPr>
        <p:spPr>
          <a:xfrm>
            <a:off x="440531" y="1787485"/>
            <a:ext cx="8262938" cy="4064079"/>
          </a:xfrm>
          <a:prstGeom prst="roundRect">
            <a:avLst>
              <a:gd name="adj" fmla="val 2787"/>
            </a:avLst>
          </a:prstGeom>
          <a:noFill/>
          <a:ln w="7620">
            <a:solidFill>
              <a:srgbClr val="FFFFFF">
                <a:alpha val="24000"/>
              </a:srgbClr>
            </a:solidFill>
            <a:prstDash val="solid"/>
          </a:ln>
        </p:spPr>
      </p:sp>
      <p:sp>
        <p:nvSpPr>
          <p:cNvPr id="7" name="Shape 3"/>
          <p:cNvSpPr/>
          <p:nvPr/>
        </p:nvSpPr>
        <p:spPr>
          <a:xfrm>
            <a:off x="448151" y="1795105"/>
            <a:ext cx="8247698" cy="367546"/>
          </a:xfrm>
          <a:prstGeom prst="rect">
            <a:avLst/>
          </a:prstGeom>
          <a:solidFill>
            <a:srgbClr val="FFFFFF">
              <a:alpha val="4000"/>
            </a:srgbClr>
          </a:solidFill>
          <a:ln/>
        </p:spPr>
      </p:sp>
      <p:sp>
        <p:nvSpPr>
          <p:cNvPr id="8" name="Text 4"/>
          <p:cNvSpPr/>
          <p:nvPr/>
        </p:nvSpPr>
        <p:spPr>
          <a:xfrm>
            <a:off x="574000" y="1878211"/>
            <a:ext cx="3868341"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Method</a:t>
            </a:r>
            <a:endParaRPr lang="en-US" sz="950" dirty="0"/>
          </a:p>
        </p:txBody>
      </p:sp>
      <p:sp>
        <p:nvSpPr>
          <p:cNvPr id="9" name="Text 5"/>
          <p:cNvSpPr/>
          <p:nvPr/>
        </p:nvSpPr>
        <p:spPr>
          <a:xfrm>
            <a:off x="4701659" y="1878211"/>
            <a:ext cx="3868341"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Description</a:t>
            </a:r>
            <a:endParaRPr lang="en-US" sz="950" dirty="0"/>
          </a:p>
        </p:txBody>
      </p:sp>
      <p:sp>
        <p:nvSpPr>
          <p:cNvPr id="10" name="Shape 6"/>
          <p:cNvSpPr/>
          <p:nvPr/>
        </p:nvSpPr>
        <p:spPr>
          <a:xfrm>
            <a:off x="448151" y="2162651"/>
            <a:ext cx="8247698" cy="1064062"/>
          </a:xfrm>
          <a:prstGeom prst="rect">
            <a:avLst/>
          </a:prstGeom>
          <a:solidFill>
            <a:srgbClr val="000000">
              <a:alpha val="4000"/>
            </a:srgbClr>
          </a:solidFill>
          <a:ln/>
        </p:spPr>
      </p:sp>
      <p:sp>
        <p:nvSpPr>
          <p:cNvPr id="11" name="Text 7"/>
          <p:cNvSpPr/>
          <p:nvPr/>
        </p:nvSpPr>
        <p:spPr>
          <a:xfrm>
            <a:off x="574000" y="2245757"/>
            <a:ext cx="3868341"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General ECG Signal</a:t>
            </a:r>
            <a:endParaRPr lang="en-US" sz="950" dirty="0"/>
          </a:p>
        </p:txBody>
      </p:sp>
      <p:sp>
        <p:nvSpPr>
          <p:cNvPr id="12" name="Text 8"/>
          <p:cNvSpPr/>
          <p:nvPr/>
        </p:nvSpPr>
        <p:spPr>
          <a:xfrm>
            <a:off x="4701659" y="2245757"/>
            <a:ext cx="3868341" cy="604004"/>
          </a:xfrm>
          <a:prstGeom prst="rect">
            <a:avLst/>
          </a:prstGeom>
          <a:noFill/>
          <a:ln/>
        </p:spPr>
        <p:txBody>
          <a:bodyPr wrap="squar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Synthesized as a combination of P-wave, QRS complex, and T-wave:</a:t>
            </a:r>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
</a:t>
            </a:r>
            <a:endParaRPr lang="en-US" sz="950" dirty="0"/>
          </a:p>
        </p:txBody>
      </p:sp>
      <p:pic>
        <p:nvPicPr>
          <p:cNvPr id="13" name="Image 2" descr="preencoded.png">    </p:cNvPr>
          <p:cNvPicPr>
            <a:picLocks noChangeAspect="1"/>
          </p:cNvPicPr>
          <p:nvPr/>
        </p:nvPicPr>
        <p:blipFill>
          <a:blip r:embed="rId3"/>
          <a:stretch>
            <a:fillRect/>
          </a:stretch>
        </p:blipFill>
        <p:spPr>
          <a:xfrm>
            <a:off x="4701659" y="2925247"/>
            <a:ext cx="1825347" cy="218361"/>
          </a:xfrm>
          <a:prstGeom prst="rect">
            <a:avLst/>
          </a:prstGeom>
        </p:spPr>
      </p:pic>
      <p:sp>
        <p:nvSpPr>
          <p:cNvPr id="14" name="Shape 9"/>
          <p:cNvSpPr/>
          <p:nvPr/>
        </p:nvSpPr>
        <p:spPr>
          <a:xfrm>
            <a:off x="448151" y="3226713"/>
            <a:ext cx="8247698" cy="867132"/>
          </a:xfrm>
          <a:prstGeom prst="rect">
            <a:avLst/>
          </a:prstGeom>
          <a:solidFill>
            <a:srgbClr val="FFFFFF">
              <a:alpha val="4000"/>
            </a:srgbClr>
          </a:solidFill>
          <a:ln/>
        </p:spPr>
      </p:sp>
      <p:sp>
        <p:nvSpPr>
          <p:cNvPr id="15" name="Text 10"/>
          <p:cNvSpPr/>
          <p:nvPr/>
        </p:nvSpPr>
        <p:spPr>
          <a:xfrm>
            <a:off x="574000" y="3309818"/>
            <a:ext cx="3868341"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P-Wave</a:t>
            </a:r>
            <a:endParaRPr lang="en-US" sz="950" dirty="0"/>
          </a:p>
        </p:txBody>
      </p:sp>
      <p:sp>
        <p:nvSpPr>
          <p:cNvPr id="16" name="Text 11"/>
          <p:cNvSpPr/>
          <p:nvPr/>
        </p:nvSpPr>
        <p:spPr>
          <a:xfrm>
            <a:off x="4701659" y="3309818"/>
            <a:ext cx="3868341" cy="402669"/>
          </a:xfrm>
          <a:prstGeom prst="rect">
            <a:avLst/>
          </a:prstGeom>
          <a:noFill/>
          <a:ln/>
        </p:spPr>
        <p:txBody>
          <a:bodyPr wrap="squar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Models atrial depolarization:</a:t>
            </a:r>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
</a:t>
            </a:r>
            <a:endParaRPr lang="en-US" sz="950" dirty="0"/>
          </a:p>
        </p:txBody>
      </p:sp>
      <p:pic>
        <p:nvPicPr>
          <p:cNvPr id="17" name="Image 3" descr="preencoded.png">    </p:cNvPr>
          <p:cNvPicPr>
            <a:picLocks noChangeAspect="1"/>
          </p:cNvPicPr>
          <p:nvPr/>
        </p:nvPicPr>
        <p:blipFill>
          <a:blip r:embed="rId4"/>
          <a:stretch>
            <a:fillRect/>
          </a:stretch>
        </p:blipFill>
        <p:spPr>
          <a:xfrm>
            <a:off x="4701659" y="3787973"/>
            <a:ext cx="1567696" cy="222766"/>
          </a:xfrm>
          <a:prstGeom prst="rect">
            <a:avLst/>
          </a:prstGeom>
        </p:spPr>
      </p:pic>
      <p:sp>
        <p:nvSpPr>
          <p:cNvPr id="18" name="Shape 12"/>
          <p:cNvSpPr/>
          <p:nvPr/>
        </p:nvSpPr>
        <p:spPr>
          <a:xfrm>
            <a:off x="448151" y="4093845"/>
            <a:ext cx="8247698" cy="881777"/>
          </a:xfrm>
          <a:prstGeom prst="rect">
            <a:avLst/>
          </a:prstGeom>
          <a:solidFill>
            <a:srgbClr val="000000">
              <a:alpha val="4000"/>
            </a:srgbClr>
          </a:solidFill>
          <a:ln/>
        </p:spPr>
      </p:sp>
      <p:sp>
        <p:nvSpPr>
          <p:cNvPr id="19" name="Text 13"/>
          <p:cNvSpPr/>
          <p:nvPr/>
        </p:nvSpPr>
        <p:spPr>
          <a:xfrm>
            <a:off x="574000" y="4176951"/>
            <a:ext cx="3868341"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QRS Complex</a:t>
            </a:r>
            <a:endParaRPr lang="en-US" sz="950" dirty="0"/>
          </a:p>
        </p:txBody>
      </p:sp>
      <p:sp>
        <p:nvSpPr>
          <p:cNvPr id="20" name="Text 14"/>
          <p:cNvSpPr/>
          <p:nvPr/>
        </p:nvSpPr>
        <p:spPr>
          <a:xfrm>
            <a:off x="4701659" y="4176951"/>
            <a:ext cx="3868341" cy="402669"/>
          </a:xfrm>
          <a:prstGeom prst="rect">
            <a:avLst/>
          </a:prstGeom>
          <a:noFill/>
          <a:ln/>
        </p:spPr>
        <p:txBody>
          <a:bodyPr wrap="squar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Represents ventricular depolarization:</a:t>
            </a:r>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
</a:t>
            </a:r>
            <a:endParaRPr lang="en-US" sz="950" dirty="0"/>
          </a:p>
        </p:txBody>
      </p:sp>
      <p:pic>
        <p:nvPicPr>
          <p:cNvPr id="21" name="Image 4" descr="preencoded.png">    </p:cNvPr>
          <p:cNvPicPr>
            <a:picLocks noChangeAspect="1"/>
          </p:cNvPicPr>
          <p:nvPr/>
        </p:nvPicPr>
        <p:blipFill>
          <a:blip r:embed="rId5"/>
          <a:stretch>
            <a:fillRect/>
          </a:stretch>
        </p:blipFill>
        <p:spPr>
          <a:xfrm>
            <a:off x="4701659" y="4655106"/>
            <a:ext cx="986314" cy="237411"/>
          </a:xfrm>
          <a:prstGeom prst="rect">
            <a:avLst/>
          </a:prstGeom>
        </p:spPr>
      </p:pic>
      <p:sp>
        <p:nvSpPr>
          <p:cNvPr id="22" name="Shape 15"/>
          <p:cNvSpPr/>
          <p:nvPr/>
        </p:nvSpPr>
        <p:spPr>
          <a:xfrm>
            <a:off x="448151" y="4975622"/>
            <a:ext cx="8247698" cy="868323"/>
          </a:xfrm>
          <a:prstGeom prst="rect">
            <a:avLst/>
          </a:prstGeom>
          <a:solidFill>
            <a:srgbClr val="FFFFFF">
              <a:alpha val="4000"/>
            </a:srgbClr>
          </a:solidFill>
          <a:ln/>
        </p:spPr>
      </p:sp>
      <p:sp>
        <p:nvSpPr>
          <p:cNvPr id="23" name="Text 16"/>
          <p:cNvSpPr/>
          <p:nvPr/>
        </p:nvSpPr>
        <p:spPr>
          <a:xfrm>
            <a:off x="574000" y="5058728"/>
            <a:ext cx="3868341"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T-Wave</a:t>
            </a:r>
            <a:endParaRPr lang="en-US" sz="950" dirty="0"/>
          </a:p>
        </p:txBody>
      </p:sp>
      <p:sp>
        <p:nvSpPr>
          <p:cNvPr id="24" name="Text 17"/>
          <p:cNvSpPr/>
          <p:nvPr/>
        </p:nvSpPr>
        <p:spPr>
          <a:xfrm>
            <a:off x="4701659" y="5058728"/>
            <a:ext cx="3868341" cy="402669"/>
          </a:xfrm>
          <a:prstGeom prst="rect">
            <a:avLst/>
          </a:prstGeom>
          <a:noFill/>
          <a:ln/>
        </p:spPr>
        <p:txBody>
          <a:bodyPr wrap="squar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Models ventricular repolarization:</a:t>
            </a:r>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
</a:t>
            </a:r>
            <a:endParaRPr lang="en-US" sz="950" dirty="0"/>
          </a:p>
        </p:txBody>
      </p:sp>
      <p:pic>
        <p:nvPicPr>
          <p:cNvPr id="25" name="Image 5" descr="preencoded.png">    </p:cNvPr>
          <p:cNvPicPr>
            <a:picLocks noChangeAspect="1"/>
          </p:cNvPicPr>
          <p:nvPr/>
        </p:nvPicPr>
        <p:blipFill>
          <a:blip r:embed="rId6"/>
          <a:stretch>
            <a:fillRect/>
          </a:stretch>
        </p:blipFill>
        <p:spPr>
          <a:xfrm>
            <a:off x="4701659" y="5536883"/>
            <a:ext cx="1310164" cy="223957"/>
          </a:xfrm>
          <a:prstGeom prst="rect">
            <a:avLst/>
          </a:prstGeom>
        </p:spPr>
      </p:pic>
      <p:sp>
        <p:nvSpPr>
          <p:cNvPr id="26" name="Text 18"/>
          <p:cNvSpPr/>
          <p:nvPr/>
        </p:nvSpPr>
        <p:spPr>
          <a:xfrm>
            <a:off x="440531" y="6040279"/>
            <a:ext cx="2649736" cy="331232"/>
          </a:xfrm>
          <a:prstGeom prst="rect">
            <a:avLst/>
          </a:prstGeom>
          <a:noFill/>
          <a:ln/>
        </p:spPr>
        <p:txBody>
          <a:bodyPr wrap="none" lIns="0" tIns="0" rIns="0" bIns="0" rtlCol="0" anchor="t"/>
          <a:lstStyle/>
          <a:p>
            <a:pPr indent="0" marL="0">
              <a:lnSpc>
                <a:spcPts val="2600"/>
              </a:lnSpc>
              <a:buNone/>
            </a:pPr>
            <a:r>
              <a:rPr lang="en-US" sz="2050" b="1" dirty="0">
                <a:solidFill>
                  <a:srgbClr val="9998FF"/>
                </a:solidFill>
                <a:latin typeface="Barlow Bold" pitchFamily="34" charset="0"/>
                <a:ea typeface="Barlow Bold" pitchFamily="34" charset="-122"/>
                <a:cs typeface="Barlow Bold" pitchFamily="34" charset="-120"/>
              </a:rPr>
              <a:t>Arrhythmia Simulation</a:t>
            </a:r>
            <a:endParaRPr lang="en-US" sz="2050" dirty="0"/>
          </a:p>
        </p:txBody>
      </p:sp>
      <p:sp>
        <p:nvSpPr>
          <p:cNvPr id="27" name="Text 19"/>
          <p:cNvSpPr/>
          <p:nvPr/>
        </p:nvSpPr>
        <p:spPr>
          <a:xfrm>
            <a:off x="440531" y="6560225"/>
            <a:ext cx="8262938"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The synthetic ECG signals also include simulations of common arrhythmias:</a:t>
            </a:r>
            <a:endParaRPr lang="en-US" sz="950" dirty="0"/>
          </a:p>
        </p:txBody>
      </p:sp>
      <p:pic>
        <p:nvPicPr>
          <p:cNvPr id="28" name="Image 6" descr="preencoded.png">    </p:cNvPr>
          <p:cNvPicPr>
            <a:picLocks noChangeAspect="1"/>
          </p:cNvPicPr>
          <p:nvPr/>
        </p:nvPicPr>
        <p:blipFill>
          <a:blip r:embed="rId7"/>
          <a:stretch>
            <a:fillRect/>
          </a:stretch>
        </p:blipFill>
        <p:spPr>
          <a:xfrm>
            <a:off x="456248" y="6952417"/>
            <a:ext cx="70723" cy="94298"/>
          </a:xfrm>
          <a:prstGeom prst="rect">
            <a:avLst/>
          </a:prstGeom>
        </p:spPr>
      </p:pic>
      <p:sp>
        <p:nvSpPr>
          <p:cNvPr id="29" name="Text 20"/>
          <p:cNvSpPr/>
          <p:nvPr/>
        </p:nvSpPr>
        <p:spPr>
          <a:xfrm>
            <a:off x="629245" y="6903125"/>
            <a:ext cx="8074223"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PVC (Premature Ventricular Contraction)</a:t>
            </a:r>
            <a:endParaRPr lang="en-US" sz="950" dirty="0"/>
          </a:p>
        </p:txBody>
      </p:sp>
      <p:pic>
        <p:nvPicPr>
          <p:cNvPr id="30" name="Image 7" descr="preencoded.png">    </p:cNvPr>
          <p:cNvPicPr>
            <a:picLocks noChangeAspect="1"/>
          </p:cNvPicPr>
          <p:nvPr/>
        </p:nvPicPr>
        <p:blipFill>
          <a:blip r:embed="rId8"/>
          <a:stretch>
            <a:fillRect/>
          </a:stretch>
        </p:blipFill>
        <p:spPr>
          <a:xfrm>
            <a:off x="456248" y="7295317"/>
            <a:ext cx="70723" cy="94298"/>
          </a:xfrm>
          <a:prstGeom prst="rect">
            <a:avLst/>
          </a:prstGeom>
        </p:spPr>
      </p:pic>
      <p:sp>
        <p:nvSpPr>
          <p:cNvPr id="31" name="Text 21"/>
          <p:cNvSpPr/>
          <p:nvPr/>
        </p:nvSpPr>
        <p:spPr>
          <a:xfrm>
            <a:off x="629245" y="7246025"/>
            <a:ext cx="8074223"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AFib (Atrial Fibrillation)</a:t>
            </a:r>
            <a:endParaRPr lang="en-US" sz="950" dirty="0"/>
          </a:p>
        </p:txBody>
      </p:sp>
      <p:pic>
        <p:nvPicPr>
          <p:cNvPr id="32" name="Image 8" descr="preencoded.png">    </p:cNvPr>
          <p:cNvPicPr>
            <a:picLocks noChangeAspect="1"/>
          </p:cNvPicPr>
          <p:nvPr/>
        </p:nvPicPr>
        <p:blipFill>
          <a:blip r:embed="rId9"/>
          <a:stretch>
            <a:fillRect/>
          </a:stretch>
        </p:blipFill>
        <p:spPr>
          <a:xfrm>
            <a:off x="456248" y="7638217"/>
            <a:ext cx="70723" cy="94298"/>
          </a:xfrm>
          <a:prstGeom prst="rect">
            <a:avLst/>
          </a:prstGeom>
        </p:spPr>
      </p:pic>
      <p:sp>
        <p:nvSpPr>
          <p:cNvPr id="33" name="Text 22"/>
          <p:cNvSpPr/>
          <p:nvPr/>
        </p:nvSpPr>
        <p:spPr>
          <a:xfrm>
            <a:off x="629245" y="7588925"/>
            <a:ext cx="8074223" cy="201335"/>
          </a:xfrm>
          <a:prstGeom prst="rect">
            <a:avLst/>
          </a:prstGeom>
          <a:noFill/>
          <a:ln/>
        </p:spPr>
        <p:txBody>
          <a:bodyPr wrap="none" lIns="0" tIns="0" rIns="0" bIns="0" rtlCol="0" anchor="t"/>
          <a:lstStyle/>
          <a:p>
            <a:pPr indent="0" marL="0">
              <a:lnSpc>
                <a:spcPts val="1550"/>
              </a:lnSpc>
              <a:buNone/>
            </a:pPr>
            <a:r>
              <a:rPr lang="en-US" sz="950" dirty="0">
                <a:solidFill>
                  <a:srgbClr val="EEEFF5"/>
                </a:solidFill>
                <a:latin typeface="Montserrat" pitchFamily="34" charset="0"/>
                <a:ea typeface="Montserrat" pitchFamily="34" charset="-122"/>
                <a:cs typeface="Montserrat" pitchFamily="34" charset="-120"/>
              </a:rPr>
              <a:t>VTach (Ventricular Tachycardia)</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180624"/>
            <a:ext cx="954583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Mathematical Modeling of ECG Signals</a:t>
            </a:r>
            <a:endParaRPr lang="en-US" sz="4450" dirty="0"/>
          </a:p>
        </p:txBody>
      </p:sp>
      <p:pic>
        <p:nvPicPr>
          <p:cNvPr id="3" name="Image 0" descr="preencoded.png">    </p:cNvPr>
          <p:cNvPicPr>
            <a:picLocks noChangeAspect="1"/>
          </p:cNvPicPr>
          <p:nvPr/>
        </p:nvPicPr>
        <p:blipFill>
          <a:blip r:embed="rId1"/>
          <a:stretch>
            <a:fillRect/>
          </a:stretch>
        </p:blipFill>
        <p:spPr>
          <a:xfrm>
            <a:off x="758309" y="2326600"/>
            <a:ext cx="3034665" cy="1875473"/>
          </a:xfrm>
          <a:prstGeom prst="rect">
            <a:avLst/>
          </a:prstGeom>
        </p:spPr>
      </p:pic>
      <p:sp>
        <p:nvSpPr>
          <p:cNvPr id="4" name="Text 1"/>
          <p:cNvSpPr/>
          <p:nvPr/>
        </p:nvSpPr>
        <p:spPr>
          <a:xfrm>
            <a:off x="758309" y="447282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Normal ECG Signal</a:t>
            </a:r>
            <a:endParaRPr lang="en-US" sz="2200" dirty="0"/>
          </a:p>
        </p:txBody>
      </p:sp>
      <p:sp>
        <p:nvSpPr>
          <p:cNvPr id="5" name="Text 2"/>
          <p:cNvSpPr/>
          <p:nvPr/>
        </p:nvSpPr>
        <p:spPr>
          <a:xfrm>
            <a:off x="758309" y="4958953"/>
            <a:ext cx="3034665"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normal ECG signal consists of three distinct waves: the P wave, the QRS complex, and the T wave.</a:t>
            </a:r>
            <a:endParaRPr lang="en-US" sz="1700" dirty="0"/>
          </a:p>
        </p:txBody>
      </p:sp>
      <p:pic>
        <p:nvPicPr>
          <p:cNvPr id="6" name="Image 1" descr="preencoded.png">    </p:cNvPr>
          <p:cNvPicPr>
            <a:picLocks noChangeAspect="1"/>
          </p:cNvPicPr>
          <p:nvPr/>
        </p:nvPicPr>
        <p:blipFill>
          <a:blip r:embed="rId2"/>
          <a:stretch>
            <a:fillRect/>
          </a:stretch>
        </p:blipFill>
        <p:spPr>
          <a:xfrm>
            <a:off x="4117896" y="2326600"/>
            <a:ext cx="3034784" cy="1875592"/>
          </a:xfrm>
          <a:prstGeom prst="rect">
            <a:avLst/>
          </a:prstGeom>
        </p:spPr>
      </p:pic>
      <p:sp>
        <p:nvSpPr>
          <p:cNvPr id="7" name="Text 3"/>
          <p:cNvSpPr/>
          <p:nvPr/>
        </p:nvSpPr>
        <p:spPr>
          <a:xfrm>
            <a:off x="4117896" y="4472940"/>
            <a:ext cx="3034784" cy="712470"/>
          </a:xfrm>
          <a:prstGeom prst="rect">
            <a:avLst/>
          </a:prstGeom>
          <a:noFill/>
          <a:ln/>
        </p:spPr>
        <p:txBody>
          <a:bodyPr wrap="squar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Premature Ventricular Contraction (PVC)</a:t>
            </a:r>
            <a:endParaRPr lang="en-US" sz="2200" dirty="0"/>
          </a:p>
        </p:txBody>
      </p:sp>
      <p:sp>
        <p:nvSpPr>
          <p:cNvPr id="8" name="Text 4"/>
          <p:cNvSpPr/>
          <p:nvPr/>
        </p:nvSpPr>
        <p:spPr>
          <a:xfrm>
            <a:off x="4117896" y="5315307"/>
            <a:ext cx="3034784"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PVC is characterized by the absence of a P wave and an exaggerated QRS complex.</a:t>
            </a:r>
            <a:endParaRPr lang="en-US" sz="1700" dirty="0"/>
          </a:p>
        </p:txBody>
      </p:sp>
      <p:pic>
        <p:nvPicPr>
          <p:cNvPr id="9" name="Image 2" descr="preencoded.png">    </p:cNvPr>
          <p:cNvPicPr>
            <a:picLocks noChangeAspect="1"/>
          </p:cNvPicPr>
          <p:nvPr/>
        </p:nvPicPr>
        <p:blipFill>
          <a:blip r:embed="rId3"/>
          <a:stretch>
            <a:fillRect/>
          </a:stretch>
        </p:blipFill>
        <p:spPr>
          <a:xfrm>
            <a:off x="7477601" y="2326600"/>
            <a:ext cx="3034784" cy="1875592"/>
          </a:xfrm>
          <a:prstGeom prst="rect">
            <a:avLst/>
          </a:prstGeom>
        </p:spPr>
      </p:pic>
      <p:sp>
        <p:nvSpPr>
          <p:cNvPr id="10" name="Text 5"/>
          <p:cNvSpPr/>
          <p:nvPr/>
        </p:nvSpPr>
        <p:spPr>
          <a:xfrm>
            <a:off x="7477601" y="4472940"/>
            <a:ext cx="2947630"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Atrial Fibrillation (AFib)</a:t>
            </a:r>
            <a:endParaRPr lang="en-US" sz="2200" dirty="0"/>
          </a:p>
        </p:txBody>
      </p:sp>
      <p:sp>
        <p:nvSpPr>
          <p:cNvPr id="11" name="Text 6"/>
          <p:cNvSpPr/>
          <p:nvPr/>
        </p:nvSpPr>
        <p:spPr>
          <a:xfrm>
            <a:off x="7477601" y="4959072"/>
            <a:ext cx="3034784"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AFib is characterized by a chaotic P wave and irregular R-R intervals, signifying a rapid and irregular heartbeat.</a:t>
            </a:r>
            <a:endParaRPr lang="en-US" sz="1700" dirty="0"/>
          </a:p>
        </p:txBody>
      </p:sp>
      <p:pic>
        <p:nvPicPr>
          <p:cNvPr id="12" name="Image 3" descr="preencoded.png">    </p:cNvPr>
          <p:cNvPicPr>
            <a:picLocks noChangeAspect="1"/>
          </p:cNvPicPr>
          <p:nvPr/>
        </p:nvPicPr>
        <p:blipFill>
          <a:blip r:embed="rId4"/>
          <a:stretch>
            <a:fillRect/>
          </a:stretch>
        </p:blipFill>
        <p:spPr>
          <a:xfrm>
            <a:off x="10837307" y="2326600"/>
            <a:ext cx="3034784" cy="1875592"/>
          </a:xfrm>
          <a:prstGeom prst="rect">
            <a:avLst/>
          </a:prstGeom>
        </p:spPr>
      </p:pic>
      <p:sp>
        <p:nvSpPr>
          <p:cNvPr id="13" name="Text 7"/>
          <p:cNvSpPr/>
          <p:nvPr/>
        </p:nvSpPr>
        <p:spPr>
          <a:xfrm>
            <a:off x="10837307" y="4472940"/>
            <a:ext cx="3034784" cy="712470"/>
          </a:xfrm>
          <a:prstGeom prst="rect">
            <a:avLst/>
          </a:prstGeom>
          <a:noFill/>
          <a:ln/>
        </p:spPr>
        <p:txBody>
          <a:bodyPr wrap="squar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Ventricular Tachycardia (VTach)</a:t>
            </a:r>
            <a:endParaRPr lang="en-US" sz="2200" dirty="0"/>
          </a:p>
        </p:txBody>
      </p:sp>
      <p:sp>
        <p:nvSpPr>
          <p:cNvPr id="14" name="Text 8"/>
          <p:cNvSpPr/>
          <p:nvPr/>
        </p:nvSpPr>
        <p:spPr>
          <a:xfrm>
            <a:off x="10837307" y="5315307"/>
            <a:ext cx="3034784"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VTach is a rapid heartbeat originating from the ventricles, characterized by a dominant QRS complex and absent P and T waves.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7696" y="535186"/>
            <a:ext cx="8487728" cy="580549"/>
          </a:xfrm>
          <a:prstGeom prst="rect">
            <a:avLst/>
          </a:prstGeom>
          <a:noFill/>
          <a:ln/>
        </p:spPr>
        <p:txBody>
          <a:bodyPr wrap="none" lIns="0" tIns="0" rIns="0" bIns="0" rtlCol="0" anchor="t"/>
          <a:lstStyle/>
          <a:p>
            <a:pPr indent="0" marL="0">
              <a:lnSpc>
                <a:spcPts val="4550"/>
              </a:lnSpc>
              <a:buNone/>
            </a:pPr>
            <a:r>
              <a:rPr lang="en-US" sz="3650" b="1" dirty="0">
                <a:solidFill>
                  <a:srgbClr val="9998FF"/>
                </a:solidFill>
                <a:latin typeface="Barlow Bold" pitchFamily="34" charset="0"/>
                <a:ea typeface="Barlow Bold" pitchFamily="34" charset="-122"/>
                <a:cs typeface="Barlow Bold" pitchFamily="34" charset="-120"/>
              </a:rPr>
              <a:t>Machine Learning Implementation Details</a:t>
            </a:r>
            <a:endParaRPr lang="en-US" sz="3650" dirty="0"/>
          </a:p>
        </p:txBody>
      </p:sp>
      <p:sp>
        <p:nvSpPr>
          <p:cNvPr id="3" name="Shape 1"/>
          <p:cNvSpPr/>
          <p:nvPr/>
        </p:nvSpPr>
        <p:spPr>
          <a:xfrm>
            <a:off x="7303770" y="1380411"/>
            <a:ext cx="22860" cy="4242673"/>
          </a:xfrm>
          <a:prstGeom prst="roundRect">
            <a:avLst>
              <a:gd name="adj" fmla="val 694900"/>
            </a:avLst>
          </a:prstGeom>
          <a:solidFill>
            <a:srgbClr val="60646A"/>
          </a:solidFill>
          <a:ln/>
        </p:spPr>
      </p:sp>
      <p:sp>
        <p:nvSpPr>
          <p:cNvPr id="4" name="Shape 2"/>
          <p:cNvSpPr/>
          <p:nvPr/>
        </p:nvSpPr>
        <p:spPr>
          <a:xfrm>
            <a:off x="6521827" y="1765935"/>
            <a:ext cx="617696" cy="22860"/>
          </a:xfrm>
          <a:prstGeom prst="roundRect">
            <a:avLst>
              <a:gd name="adj" fmla="val 694900"/>
            </a:avLst>
          </a:prstGeom>
          <a:solidFill>
            <a:srgbClr val="60646A"/>
          </a:solidFill>
          <a:ln/>
        </p:spPr>
      </p:sp>
      <p:sp>
        <p:nvSpPr>
          <p:cNvPr id="5" name="Shape 3"/>
          <p:cNvSpPr/>
          <p:nvPr/>
        </p:nvSpPr>
        <p:spPr>
          <a:xfrm>
            <a:off x="7116663" y="1578888"/>
            <a:ext cx="397073" cy="397073"/>
          </a:xfrm>
          <a:prstGeom prst="roundRect">
            <a:avLst>
              <a:gd name="adj" fmla="val 40006"/>
            </a:avLst>
          </a:prstGeom>
          <a:solidFill>
            <a:srgbClr val="282C32"/>
          </a:solidFill>
          <a:ln/>
          <a:effectLst>
            <a:outerShdw sx="100000" sy="100000" kx="0" ky="0" algn="bl" rotWithShape="0" blurRad="43180" dist="21590" dir="13500000">
              <a:srgbClr val="ffffff">
                <a:alpha val="10000"/>
              </a:srgbClr>
            </a:outerShdw>
          </a:effectLst>
        </p:spPr>
      </p:sp>
      <p:sp>
        <p:nvSpPr>
          <p:cNvPr id="6" name="Text 4"/>
          <p:cNvSpPr/>
          <p:nvPr/>
        </p:nvSpPr>
        <p:spPr>
          <a:xfrm>
            <a:off x="7265849" y="1638062"/>
            <a:ext cx="98703" cy="278725"/>
          </a:xfrm>
          <a:prstGeom prst="rect">
            <a:avLst/>
          </a:prstGeom>
          <a:noFill/>
          <a:ln/>
        </p:spPr>
        <p:txBody>
          <a:bodyPr wrap="none" lIns="0" tIns="0" rIns="0" bIns="0" rtlCol="0" anchor="t"/>
          <a:lstStyle/>
          <a:p>
            <a:pPr algn="ctr" indent="0" marL="0">
              <a:lnSpc>
                <a:spcPts val="2150"/>
              </a:lnSpc>
              <a:buNone/>
            </a:pPr>
            <a:r>
              <a:rPr lang="en-US" sz="2150" b="1" dirty="0">
                <a:solidFill>
                  <a:srgbClr val="EEEFF5"/>
                </a:solidFill>
                <a:latin typeface="Barlow Bold" pitchFamily="34" charset="0"/>
                <a:ea typeface="Barlow Bold" pitchFamily="34" charset="-122"/>
                <a:cs typeface="Barlow Bold" pitchFamily="34" charset="-120"/>
              </a:rPr>
              <a:t>1</a:t>
            </a:r>
            <a:endParaRPr lang="en-US" sz="2150" dirty="0"/>
          </a:p>
        </p:txBody>
      </p:sp>
      <p:sp>
        <p:nvSpPr>
          <p:cNvPr id="7" name="Text 5"/>
          <p:cNvSpPr/>
          <p:nvPr/>
        </p:nvSpPr>
        <p:spPr>
          <a:xfrm>
            <a:off x="4022169" y="1556861"/>
            <a:ext cx="2322314" cy="290274"/>
          </a:xfrm>
          <a:prstGeom prst="rect">
            <a:avLst/>
          </a:prstGeom>
          <a:noFill/>
          <a:ln/>
        </p:spPr>
        <p:txBody>
          <a:bodyPr wrap="none" lIns="0" tIns="0" rIns="0" bIns="0" rtlCol="0" anchor="t"/>
          <a:lstStyle/>
          <a:p>
            <a:pPr algn="r"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Dataset</a:t>
            </a:r>
            <a:endParaRPr lang="en-US" sz="1800" dirty="0"/>
          </a:p>
        </p:txBody>
      </p:sp>
      <p:sp>
        <p:nvSpPr>
          <p:cNvPr id="8" name="Text 6"/>
          <p:cNvSpPr/>
          <p:nvPr/>
        </p:nvSpPr>
        <p:spPr>
          <a:xfrm>
            <a:off x="617696" y="1952982"/>
            <a:ext cx="5726787" cy="564594"/>
          </a:xfrm>
          <a:prstGeom prst="rect">
            <a:avLst/>
          </a:prstGeom>
          <a:noFill/>
          <a:ln/>
        </p:spPr>
        <p:txBody>
          <a:bodyPr wrap="square" lIns="0" tIns="0" rIns="0" bIns="0" rtlCol="0" anchor="t"/>
          <a:lstStyle/>
          <a:p>
            <a:pPr algn="r"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Used the MIT-BIH Arrhythmia Database combined with synthetic data generated in MATLAB to address data imbalance.</a:t>
            </a:r>
            <a:endParaRPr lang="en-US" sz="1350" dirty="0"/>
          </a:p>
        </p:txBody>
      </p:sp>
      <p:sp>
        <p:nvSpPr>
          <p:cNvPr id="9" name="Shape 7"/>
          <p:cNvSpPr/>
          <p:nvPr/>
        </p:nvSpPr>
        <p:spPr>
          <a:xfrm>
            <a:off x="7490877" y="2648307"/>
            <a:ext cx="617696" cy="22860"/>
          </a:xfrm>
          <a:prstGeom prst="roundRect">
            <a:avLst>
              <a:gd name="adj" fmla="val 694900"/>
            </a:avLst>
          </a:prstGeom>
          <a:solidFill>
            <a:srgbClr val="60646A"/>
          </a:solidFill>
          <a:ln/>
        </p:spPr>
      </p:sp>
      <p:sp>
        <p:nvSpPr>
          <p:cNvPr id="10" name="Shape 8"/>
          <p:cNvSpPr/>
          <p:nvPr/>
        </p:nvSpPr>
        <p:spPr>
          <a:xfrm>
            <a:off x="7116663" y="2461260"/>
            <a:ext cx="397073" cy="397073"/>
          </a:xfrm>
          <a:prstGeom prst="roundRect">
            <a:avLst>
              <a:gd name="adj" fmla="val 40006"/>
            </a:avLst>
          </a:prstGeom>
          <a:solidFill>
            <a:srgbClr val="282C32"/>
          </a:solidFill>
          <a:ln/>
          <a:effectLst>
            <a:outerShdw sx="100000" sy="100000" kx="0" ky="0" algn="bl" rotWithShape="0" blurRad="43180" dist="21590" dir="13500000">
              <a:srgbClr val="ffffff">
                <a:alpha val="10000"/>
              </a:srgbClr>
            </a:outerShdw>
          </a:effectLst>
        </p:spPr>
      </p:sp>
      <p:sp>
        <p:nvSpPr>
          <p:cNvPr id="11" name="Text 9"/>
          <p:cNvSpPr/>
          <p:nvPr/>
        </p:nvSpPr>
        <p:spPr>
          <a:xfrm>
            <a:off x="7237155" y="2520434"/>
            <a:ext cx="156091" cy="278725"/>
          </a:xfrm>
          <a:prstGeom prst="rect">
            <a:avLst/>
          </a:prstGeom>
          <a:noFill/>
          <a:ln/>
        </p:spPr>
        <p:txBody>
          <a:bodyPr wrap="none" lIns="0" tIns="0" rIns="0" bIns="0" rtlCol="0" anchor="t"/>
          <a:lstStyle/>
          <a:p>
            <a:pPr algn="ctr" indent="0" marL="0">
              <a:lnSpc>
                <a:spcPts val="2150"/>
              </a:lnSpc>
              <a:buNone/>
            </a:pPr>
            <a:r>
              <a:rPr lang="en-US" sz="2150" b="1" dirty="0">
                <a:solidFill>
                  <a:srgbClr val="EEEFF5"/>
                </a:solidFill>
                <a:latin typeface="Barlow Bold" pitchFamily="34" charset="0"/>
                <a:ea typeface="Barlow Bold" pitchFamily="34" charset="-122"/>
                <a:cs typeface="Barlow Bold" pitchFamily="34" charset="-120"/>
              </a:rPr>
              <a:t>2</a:t>
            </a:r>
            <a:endParaRPr lang="en-US" sz="2150" dirty="0"/>
          </a:p>
        </p:txBody>
      </p:sp>
      <p:sp>
        <p:nvSpPr>
          <p:cNvPr id="12" name="Text 10"/>
          <p:cNvSpPr/>
          <p:nvPr/>
        </p:nvSpPr>
        <p:spPr>
          <a:xfrm>
            <a:off x="8285917" y="2439233"/>
            <a:ext cx="2322314" cy="290274"/>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Features</a:t>
            </a:r>
            <a:endParaRPr lang="en-US" sz="1800" dirty="0"/>
          </a:p>
        </p:txBody>
      </p:sp>
      <p:sp>
        <p:nvSpPr>
          <p:cNvPr id="13" name="Text 11"/>
          <p:cNvSpPr/>
          <p:nvPr/>
        </p:nvSpPr>
        <p:spPr>
          <a:xfrm>
            <a:off x="8285917" y="2835354"/>
            <a:ext cx="5726787" cy="564594"/>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Extracted key ECG features like P-wave amplitude, QRS width, and T-wave frequency from 1-second signal intervals.</a:t>
            </a:r>
            <a:endParaRPr lang="en-US" sz="1350" dirty="0"/>
          </a:p>
        </p:txBody>
      </p:sp>
      <p:sp>
        <p:nvSpPr>
          <p:cNvPr id="14" name="Shape 12"/>
          <p:cNvSpPr/>
          <p:nvPr/>
        </p:nvSpPr>
        <p:spPr>
          <a:xfrm>
            <a:off x="6521827" y="3442454"/>
            <a:ext cx="617696" cy="22860"/>
          </a:xfrm>
          <a:prstGeom prst="roundRect">
            <a:avLst>
              <a:gd name="adj" fmla="val 694900"/>
            </a:avLst>
          </a:prstGeom>
          <a:solidFill>
            <a:srgbClr val="60646A"/>
          </a:solidFill>
          <a:ln/>
        </p:spPr>
      </p:sp>
      <p:sp>
        <p:nvSpPr>
          <p:cNvPr id="15" name="Shape 13"/>
          <p:cNvSpPr/>
          <p:nvPr/>
        </p:nvSpPr>
        <p:spPr>
          <a:xfrm>
            <a:off x="7116663" y="3255407"/>
            <a:ext cx="397073" cy="397073"/>
          </a:xfrm>
          <a:prstGeom prst="roundRect">
            <a:avLst>
              <a:gd name="adj" fmla="val 40006"/>
            </a:avLst>
          </a:prstGeom>
          <a:solidFill>
            <a:srgbClr val="282C32"/>
          </a:solidFill>
          <a:ln/>
          <a:effectLst>
            <a:outerShdw sx="100000" sy="100000" kx="0" ky="0" algn="bl" rotWithShape="0" blurRad="43180" dist="21590" dir="13500000">
              <a:srgbClr val="ffffff">
                <a:alpha val="10000"/>
              </a:srgbClr>
            </a:outerShdw>
          </a:effectLst>
        </p:spPr>
      </p:sp>
      <p:sp>
        <p:nvSpPr>
          <p:cNvPr id="16" name="Text 14"/>
          <p:cNvSpPr/>
          <p:nvPr/>
        </p:nvSpPr>
        <p:spPr>
          <a:xfrm>
            <a:off x="7239893" y="3314581"/>
            <a:ext cx="150495" cy="278725"/>
          </a:xfrm>
          <a:prstGeom prst="rect">
            <a:avLst/>
          </a:prstGeom>
          <a:noFill/>
          <a:ln/>
        </p:spPr>
        <p:txBody>
          <a:bodyPr wrap="none" lIns="0" tIns="0" rIns="0" bIns="0" rtlCol="0" anchor="t"/>
          <a:lstStyle/>
          <a:p>
            <a:pPr algn="ctr" indent="0" marL="0">
              <a:lnSpc>
                <a:spcPts val="2150"/>
              </a:lnSpc>
              <a:buNone/>
            </a:pPr>
            <a:r>
              <a:rPr lang="en-US" sz="2150" b="1" dirty="0">
                <a:solidFill>
                  <a:srgbClr val="EEEFF5"/>
                </a:solidFill>
                <a:latin typeface="Barlow Bold" pitchFamily="34" charset="0"/>
                <a:ea typeface="Barlow Bold" pitchFamily="34" charset="-122"/>
                <a:cs typeface="Barlow Bold" pitchFamily="34" charset="-120"/>
              </a:rPr>
              <a:t>3</a:t>
            </a:r>
            <a:endParaRPr lang="en-US" sz="2150" dirty="0"/>
          </a:p>
        </p:txBody>
      </p:sp>
      <p:sp>
        <p:nvSpPr>
          <p:cNvPr id="17" name="Text 15"/>
          <p:cNvSpPr/>
          <p:nvPr/>
        </p:nvSpPr>
        <p:spPr>
          <a:xfrm>
            <a:off x="4022169" y="3233380"/>
            <a:ext cx="2322314" cy="290274"/>
          </a:xfrm>
          <a:prstGeom prst="rect">
            <a:avLst/>
          </a:prstGeom>
          <a:noFill/>
          <a:ln/>
        </p:spPr>
        <p:txBody>
          <a:bodyPr wrap="none" lIns="0" tIns="0" rIns="0" bIns="0" rtlCol="0" anchor="t"/>
          <a:lstStyle/>
          <a:p>
            <a:pPr algn="r"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Models Tested</a:t>
            </a:r>
            <a:endParaRPr lang="en-US" sz="1800" dirty="0"/>
          </a:p>
        </p:txBody>
      </p:sp>
      <p:sp>
        <p:nvSpPr>
          <p:cNvPr id="18" name="Text 16"/>
          <p:cNvSpPr/>
          <p:nvPr/>
        </p:nvSpPr>
        <p:spPr>
          <a:xfrm>
            <a:off x="617696" y="3629501"/>
            <a:ext cx="5726787" cy="56459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EEEFF5"/>
                </a:solidFill>
                <a:latin typeface="Montserrat" pitchFamily="34" charset="0"/>
                <a:ea typeface="Montserrat" pitchFamily="34" charset="-122"/>
                <a:cs typeface="Montserrat" pitchFamily="34" charset="-120"/>
              </a:rPr>
              <a:t>Random Forest</a:t>
            </a:r>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 (Best Performance): Achieved 88% accuracy with optimized parameters.</a:t>
            </a:r>
            <a:endParaRPr lang="en-US" sz="1350" dirty="0"/>
          </a:p>
        </p:txBody>
      </p:sp>
      <p:sp>
        <p:nvSpPr>
          <p:cNvPr id="19" name="Text 17"/>
          <p:cNvSpPr/>
          <p:nvPr/>
        </p:nvSpPr>
        <p:spPr>
          <a:xfrm>
            <a:off x="617696" y="4255770"/>
            <a:ext cx="5726787" cy="56459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EEEFF5"/>
                </a:solidFill>
                <a:latin typeface="Montserrat" pitchFamily="34" charset="0"/>
                <a:ea typeface="Montserrat" pitchFamily="34" charset="-122"/>
                <a:cs typeface="Montserrat" pitchFamily="34" charset="-120"/>
              </a:rPr>
              <a:t>Logistic Regression</a:t>
            </a:r>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 Poor fit, achieved 62.5% and struggled with non-linear decision boundaries.</a:t>
            </a:r>
            <a:endParaRPr lang="en-US" sz="1350" dirty="0"/>
          </a:p>
        </p:txBody>
      </p:sp>
      <p:sp>
        <p:nvSpPr>
          <p:cNvPr id="20" name="Text 18"/>
          <p:cNvSpPr/>
          <p:nvPr/>
        </p:nvSpPr>
        <p:spPr>
          <a:xfrm>
            <a:off x="617696" y="4882039"/>
            <a:ext cx="5726787" cy="564594"/>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EEEFF5"/>
                </a:solidFill>
                <a:latin typeface="Montserrat" pitchFamily="34" charset="0"/>
                <a:ea typeface="Montserrat" pitchFamily="34" charset="-122"/>
                <a:cs typeface="Montserrat" pitchFamily="34" charset="-120"/>
              </a:rPr>
              <a:t>Support Vector Machine (SVM)</a:t>
            </a:r>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 Achieved 75%, Moderate performance, sensitive to parameter tuning.</a:t>
            </a:r>
            <a:endParaRPr lang="en-US" sz="1350" dirty="0"/>
          </a:p>
        </p:txBody>
      </p:sp>
      <p:pic>
        <p:nvPicPr>
          <p:cNvPr id="21" name="Image 0" descr="preencoded.png">    </p:cNvPr>
          <p:cNvPicPr>
            <a:picLocks noChangeAspect="1"/>
          </p:cNvPicPr>
          <p:nvPr/>
        </p:nvPicPr>
        <p:blipFill>
          <a:blip r:embed="rId1"/>
          <a:stretch>
            <a:fillRect/>
          </a:stretch>
        </p:blipFill>
        <p:spPr>
          <a:xfrm>
            <a:off x="2366843" y="5936813"/>
            <a:ext cx="3224689" cy="1588532"/>
          </a:xfrm>
          <a:prstGeom prst="rect">
            <a:avLst/>
          </a:prstGeom>
        </p:spPr>
      </p:pic>
      <p:pic>
        <p:nvPicPr>
          <p:cNvPr id="22" name="Image 1" descr="preencoded.png">    </p:cNvPr>
          <p:cNvPicPr>
            <a:picLocks noChangeAspect="1"/>
          </p:cNvPicPr>
          <p:nvPr/>
        </p:nvPicPr>
        <p:blipFill>
          <a:blip r:embed="rId2"/>
          <a:stretch>
            <a:fillRect/>
          </a:stretch>
        </p:blipFill>
        <p:spPr>
          <a:xfrm>
            <a:off x="5732621" y="5936813"/>
            <a:ext cx="3236595" cy="1588532"/>
          </a:xfrm>
          <a:prstGeom prst="rect">
            <a:avLst/>
          </a:prstGeom>
        </p:spPr>
      </p:pic>
      <p:pic>
        <p:nvPicPr>
          <p:cNvPr id="23" name="Image 2" descr="preencoded.png">    </p:cNvPr>
          <p:cNvPicPr>
            <a:picLocks noChangeAspect="1"/>
          </p:cNvPicPr>
          <p:nvPr/>
        </p:nvPicPr>
        <p:blipFill>
          <a:blip r:embed="rId3"/>
          <a:stretch>
            <a:fillRect/>
          </a:stretch>
        </p:blipFill>
        <p:spPr>
          <a:xfrm>
            <a:off x="9110305" y="5936813"/>
            <a:ext cx="3153132" cy="15885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267"/>
          </a:xfrm>
          <a:prstGeom prst="rect">
            <a:avLst/>
          </a:prstGeom>
        </p:spPr>
      </p:pic>
      <p:pic>
        <p:nvPicPr>
          <p:cNvPr id="3" name="Image 1" descr="preencoded.png">    </p:cNvPr>
          <p:cNvPicPr>
            <a:picLocks noChangeAspect="1"/>
          </p:cNvPicPr>
          <p:nvPr/>
        </p:nvPicPr>
        <p:blipFill>
          <a:blip r:embed="rId2"/>
          <a:stretch>
            <a:fillRect/>
          </a:stretch>
        </p:blipFill>
        <p:spPr>
          <a:xfrm>
            <a:off x="217765" y="2852857"/>
            <a:ext cx="5050869" cy="2525435"/>
          </a:xfrm>
          <a:prstGeom prst="rect">
            <a:avLst/>
          </a:prstGeom>
        </p:spPr>
      </p:pic>
      <p:sp>
        <p:nvSpPr>
          <p:cNvPr id="4" name="Text 0"/>
          <p:cNvSpPr/>
          <p:nvPr/>
        </p:nvSpPr>
        <p:spPr>
          <a:xfrm>
            <a:off x="6096119" y="479108"/>
            <a:ext cx="4585097" cy="573048"/>
          </a:xfrm>
          <a:prstGeom prst="rect">
            <a:avLst/>
          </a:prstGeom>
          <a:noFill/>
          <a:ln/>
        </p:spPr>
        <p:txBody>
          <a:bodyPr wrap="none" lIns="0" tIns="0" rIns="0" bIns="0" rtlCol="0" anchor="t"/>
          <a:lstStyle/>
          <a:p>
            <a:pPr indent="0" marL="0">
              <a:lnSpc>
                <a:spcPts val="4500"/>
              </a:lnSpc>
              <a:buNone/>
            </a:pPr>
            <a:r>
              <a:rPr lang="en-US" sz="3600" b="1" dirty="0">
                <a:solidFill>
                  <a:srgbClr val="9998FF"/>
                </a:solidFill>
                <a:latin typeface="Barlow Bold" pitchFamily="34" charset="0"/>
                <a:ea typeface="Barlow Bold" pitchFamily="34" charset="-122"/>
                <a:cs typeface="Barlow Bold" pitchFamily="34" charset="-120"/>
              </a:rPr>
              <a:t>Results </a:t>
            </a:r>
            <a:endParaRPr lang="en-US" sz="3600" dirty="0"/>
          </a:p>
        </p:txBody>
      </p:sp>
      <p:sp>
        <p:nvSpPr>
          <p:cNvPr id="5" name="Text 1"/>
          <p:cNvSpPr/>
          <p:nvPr/>
        </p:nvSpPr>
        <p:spPr>
          <a:xfrm>
            <a:off x="6096119" y="1313498"/>
            <a:ext cx="7924562" cy="557213"/>
          </a:xfrm>
          <a:prstGeom prst="rect">
            <a:avLst/>
          </a:prstGeom>
          <a:noFill/>
          <a:ln/>
        </p:spPr>
        <p:txBody>
          <a:bodyPr wrap="square" lIns="0" tIns="0" rIns="0" bIns="0" rtlCol="0" anchor="t"/>
          <a:lstStyle/>
          <a:p>
            <a:pP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Machine learning Random forest model was evaluated using metrics such as accuracy, precision, and recall.</a:t>
            </a:r>
            <a:endParaRPr lang="en-US" sz="1350" dirty="0"/>
          </a:p>
        </p:txBody>
      </p:sp>
      <p:sp>
        <p:nvSpPr>
          <p:cNvPr id="6" name="Text 2"/>
          <p:cNvSpPr/>
          <p:nvPr/>
        </p:nvSpPr>
        <p:spPr>
          <a:xfrm>
            <a:off x="6096119" y="2153722"/>
            <a:ext cx="7924562" cy="574953"/>
          </a:xfrm>
          <a:prstGeom prst="rect">
            <a:avLst/>
          </a:prstGeom>
          <a:noFill/>
          <a:ln/>
        </p:spPr>
        <p:txBody>
          <a:bodyPr wrap="none" lIns="0" tIns="0" rIns="0" bIns="0" rtlCol="0" anchor="t"/>
          <a:lstStyle/>
          <a:p>
            <a:pPr algn="ctr" indent="0" marL="0">
              <a:lnSpc>
                <a:spcPts val="4500"/>
              </a:lnSpc>
              <a:buNone/>
            </a:pPr>
            <a:r>
              <a:rPr lang="en-US" sz="4500" b="1" dirty="0">
                <a:solidFill>
                  <a:srgbClr val="EEEFF5"/>
                </a:solidFill>
                <a:latin typeface="Barlow Bold" pitchFamily="34" charset="0"/>
                <a:ea typeface="Barlow Bold" pitchFamily="34" charset="-122"/>
                <a:cs typeface="Barlow Bold" pitchFamily="34" charset="-120"/>
              </a:rPr>
              <a:t>87.5%</a:t>
            </a:r>
            <a:endParaRPr lang="en-US" sz="4500" dirty="0"/>
          </a:p>
        </p:txBody>
      </p:sp>
      <p:sp>
        <p:nvSpPr>
          <p:cNvPr id="7" name="Text 3"/>
          <p:cNvSpPr/>
          <p:nvPr/>
        </p:nvSpPr>
        <p:spPr>
          <a:xfrm>
            <a:off x="8912066" y="2946321"/>
            <a:ext cx="2292548" cy="286583"/>
          </a:xfrm>
          <a:prstGeom prst="rect">
            <a:avLst/>
          </a:prstGeom>
          <a:noFill/>
          <a:ln/>
        </p:spPr>
        <p:txBody>
          <a:bodyPr wrap="none" lIns="0" tIns="0" rIns="0" bIns="0" rtlCol="0" anchor="t"/>
          <a:lstStyle/>
          <a:p>
            <a:pPr algn="ctr"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Accuracy</a:t>
            </a:r>
            <a:endParaRPr lang="en-US" sz="1800" dirty="0"/>
          </a:p>
        </p:txBody>
      </p:sp>
      <p:sp>
        <p:nvSpPr>
          <p:cNvPr id="8" name="Text 4"/>
          <p:cNvSpPr/>
          <p:nvPr/>
        </p:nvSpPr>
        <p:spPr>
          <a:xfrm>
            <a:off x="6096119" y="3337441"/>
            <a:ext cx="7924562" cy="278606"/>
          </a:xfrm>
          <a:prstGeom prst="rect">
            <a:avLst/>
          </a:prstGeom>
          <a:noFill/>
          <a:ln/>
        </p:spPr>
        <p:txBody>
          <a:bodyPr wrap="none" lIns="0" tIns="0" rIns="0" bIns="0" rtlCol="0" anchor="t"/>
          <a:lstStyle/>
          <a:p>
            <a:pPr algn="ct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The model correctly identified 87.5% of the ECG signals, showcasing its effectiveness.</a:t>
            </a:r>
            <a:endParaRPr lang="en-US" sz="1350" dirty="0"/>
          </a:p>
        </p:txBody>
      </p:sp>
      <p:sp>
        <p:nvSpPr>
          <p:cNvPr id="9" name="Text 5"/>
          <p:cNvSpPr/>
          <p:nvPr/>
        </p:nvSpPr>
        <p:spPr>
          <a:xfrm>
            <a:off x="6096119" y="4225766"/>
            <a:ext cx="7924562" cy="574953"/>
          </a:xfrm>
          <a:prstGeom prst="rect">
            <a:avLst/>
          </a:prstGeom>
          <a:noFill/>
          <a:ln/>
        </p:spPr>
        <p:txBody>
          <a:bodyPr wrap="none" lIns="0" tIns="0" rIns="0" bIns="0" rtlCol="0" anchor="t"/>
          <a:lstStyle/>
          <a:p>
            <a:pPr algn="ctr" indent="0" marL="0">
              <a:lnSpc>
                <a:spcPts val="4500"/>
              </a:lnSpc>
              <a:buNone/>
            </a:pPr>
            <a:r>
              <a:rPr lang="en-US" sz="4500" b="1" dirty="0">
                <a:solidFill>
                  <a:srgbClr val="EEEFF5"/>
                </a:solidFill>
                <a:latin typeface="Barlow Bold" pitchFamily="34" charset="0"/>
                <a:ea typeface="Barlow Bold" pitchFamily="34" charset="-122"/>
                <a:cs typeface="Barlow Bold" pitchFamily="34" charset="-120"/>
              </a:rPr>
              <a:t>97.5%</a:t>
            </a:r>
            <a:endParaRPr lang="en-US" sz="4500" dirty="0"/>
          </a:p>
        </p:txBody>
      </p:sp>
      <p:sp>
        <p:nvSpPr>
          <p:cNvPr id="10" name="Text 6"/>
          <p:cNvSpPr/>
          <p:nvPr/>
        </p:nvSpPr>
        <p:spPr>
          <a:xfrm>
            <a:off x="8912066" y="5018365"/>
            <a:ext cx="2292548" cy="286583"/>
          </a:xfrm>
          <a:prstGeom prst="rect">
            <a:avLst/>
          </a:prstGeom>
          <a:noFill/>
          <a:ln/>
        </p:spPr>
        <p:txBody>
          <a:bodyPr wrap="none" lIns="0" tIns="0" rIns="0" bIns="0" rtlCol="0" anchor="t"/>
          <a:lstStyle/>
          <a:p>
            <a:pPr algn="ctr"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Generalization</a:t>
            </a:r>
            <a:endParaRPr lang="en-US" sz="1800" dirty="0"/>
          </a:p>
        </p:txBody>
      </p:sp>
      <p:sp>
        <p:nvSpPr>
          <p:cNvPr id="11" name="Text 7"/>
          <p:cNvSpPr/>
          <p:nvPr/>
        </p:nvSpPr>
        <p:spPr>
          <a:xfrm>
            <a:off x="6096119" y="5409486"/>
            <a:ext cx="7924562" cy="278606"/>
          </a:xfrm>
          <a:prstGeom prst="rect">
            <a:avLst/>
          </a:prstGeom>
          <a:noFill/>
          <a:ln/>
        </p:spPr>
        <p:txBody>
          <a:bodyPr wrap="none" lIns="0" tIns="0" rIns="0" bIns="0" rtlCol="0" anchor="t"/>
          <a:lstStyle/>
          <a:p>
            <a:pPr algn="ct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Robust generalization to new data, indicating good performance on new ECG records.</a:t>
            </a:r>
            <a:endParaRPr lang="en-US" sz="1350" dirty="0"/>
          </a:p>
        </p:txBody>
      </p:sp>
      <p:sp>
        <p:nvSpPr>
          <p:cNvPr id="12" name="Text 8"/>
          <p:cNvSpPr/>
          <p:nvPr/>
        </p:nvSpPr>
        <p:spPr>
          <a:xfrm>
            <a:off x="6096119" y="6297811"/>
            <a:ext cx="7924562" cy="574953"/>
          </a:xfrm>
          <a:prstGeom prst="rect">
            <a:avLst/>
          </a:prstGeom>
          <a:noFill/>
          <a:ln/>
        </p:spPr>
        <p:txBody>
          <a:bodyPr wrap="none" lIns="0" tIns="0" rIns="0" bIns="0" rtlCol="0" anchor="t"/>
          <a:lstStyle/>
          <a:p>
            <a:pPr algn="ctr" indent="0" marL="0">
              <a:lnSpc>
                <a:spcPts val="4500"/>
              </a:lnSpc>
              <a:buNone/>
            </a:pPr>
            <a:r>
              <a:rPr lang="en-US" sz="4500" b="1" dirty="0">
                <a:solidFill>
                  <a:srgbClr val="EEEFF5"/>
                </a:solidFill>
                <a:latin typeface="Barlow Bold" pitchFamily="34" charset="0"/>
                <a:ea typeface="Barlow Bold" pitchFamily="34" charset="-122"/>
                <a:cs typeface="Barlow Bold" pitchFamily="34" charset="-120"/>
              </a:rPr>
              <a:t>Balanced</a:t>
            </a:r>
            <a:endParaRPr lang="en-US" sz="4500" dirty="0"/>
          </a:p>
        </p:txBody>
      </p:sp>
      <p:sp>
        <p:nvSpPr>
          <p:cNvPr id="13" name="Text 9"/>
          <p:cNvSpPr/>
          <p:nvPr/>
        </p:nvSpPr>
        <p:spPr>
          <a:xfrm>
            <a:off x="6096119" y="7090410"/>
            <a:ext cx="7924562" cy="278606"/>
          </a:xfrm>
          <a:prstGeom prst="rect">
            <a:avLst/>
          </a:prstGeom>
          <a:noFill/>
          <a:ln/>
        </p:spPr>
        <p:txBody>
          <a:bodyPr wrap="none" lIns="0" tIns="0" rIns="0" bIns="0" rtlCol="0" anchor="t"/>
          <a:lstStyle/>
          <a:p>
            <a:pPr algn="ct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Precision/Recall</a:t>
            </a:r>
            <a:endParaRPr lang="en-US" sz="1350" dirty="0"/>
          </a:p>
        </p:txBody>
      </p:sp>
      <p:sp>
        <p:nvSpPr>
          <p:cNvPr id="14" name="Text 10"/>
          <p:cNvSpPr/>
          <p:nvPr/>
        </p:nvSpPr>
        <p:spPr>
          <a:xfrm>
            <a:off x="6096119" y="7473553"/>
            <a:ext cx="7924562" cy="278606"/>
          </a:xfrm>
          <a:prstGeom prst="rect">
            <a:avLst/>
          </a:prstGeom>
          <a:noFill/>
          <a:ln/>
        </p:spPr>
        <p:txBody>
          <a:bodyPr wrap="none" lIns="0" tIns="0" rIns="0" bIns="0" rtlCol="0" anchor="t"/>
          <a:lstStyle/>
          <a:p>
            <a:pPr algn="ctr" indent="0" marL="0">
              <a:lnSpc>
                <a:spcPts val="2150"/>
              </a:lnSpc>
              <a:buNone/>
            </a:pPr>
            <a:r>
              <a:rPr lang="en-US" sz="1350" dirty="0">
                <a:solidFill>
                  <a:srgbClr val="EEEFF5"/>
                </a:solidFill>
                <a:latin typeface="Montserrat" pitchFamily="34" charset="0"/>
                <a:ea typeface="Montserrat" pitchFamily="34" charset="-122"/>
                <a:cs typeface="Montserrat" pitchFamily="34" charset="-120"/>
              </a:rPr>
              <a:t>Precision and recall were balanced across normal and arrhythmic classes.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377446"/>
          </a:xfrm>
          <a:prstGeom prst="rect">
            <a:avLst/>
          </a:prstGeom>
        </p:spPr>
      </p:pic>
      <p:pic>
        <p:nvPicPr>
          <p:cNvPr id="3" name="Image 1" descr="preencoded.png">    </p:cNvPr>
          <p:cNvPicPr>
            <a:picLocks noChangeAspect="1"/>
          </p:cNvPicPr>
          <p:nvPr/>
        </p:nvPicPr>
        <p:blipFill>
          <a:blip r:embed="rId2"/>
          <a:stretch>
            <a:fillRect/>
          </a:stretch>
        </p:blipFill>
        <p:spPr>
          <a:xfrm>
            <a:off x="5119807" y="225147"/>
            <a:ext cx="4390668" cy="2927152"/>
          </a:xfrm>
          <a:prstGeom prst="rect">
            <a:avLst/>
          </a:prstGeom>
        </p:spPr>
      </p:pic>
      <p:sp>
        <p:nvSpPr>
          <p:cNvPr id="4" name="Text 0"/>
          <p:cNvSpPr/>
          <p:nvPr/>
        </p:nvSpPr>
        <p:spPr>
          <a:xfrm>
            <a:off x="630436" y="4017645"/>
            <a:ext cx="4740354" cy="592455"/>
          </a:xfrm>
          <a:prstGeom prst="rect">
            <a:avLst/>
          </a:prstGeom>
          <a:noFill/>
          <a:ln/>
        </p:spPr>
        <p:txBody>
          <a:bodyPr wrap="none" lIns="0" tIns="0" rIns="0" bIns="0" rtlCol="0" anchor="t"/>
          <a:lstStyle/>
          <a:p>
            <a:pPr indent="0" marL="0">
              <a:lnSpc>
                <a:spcPts val="4650"/>
              </a:lnSpc>
              <a:buNone/>
            </a:pPr>
            <a:r>
              <a:rPr lang="en-US" sz="3700" b="1" dirty="0">
                <a:solidFill>
                  <a:srgbClr val="9998FF"/>
                </a:solidFill>
                <a:latin typeface="Barlow Bold" pitchFamily="34" charset="0"/>
                <a:ea typeface="Barlow Bold" pitchFamily="34" charset="-122"/>
                <a:cs typeface="Barlow Bold" pitchFamily="34" charset="-120"/>
              </a:rPr>
              <a:t>Discussion</a:t>
            </a:r>
            <a:endParaRPr lang="en-US" sz="3700" dirty="0"/>
          </a:p>
        </p:txBody>
      </p:sp>
      <p:sp>
        <p:nvSpPr>
          <p:cNvPr id="5" name="Text 1"/>
          <p:cNvSpPr/>
          <p:nvPr/>
        </p:nvSpPr>
        <p:spPr>
          <a:xfrm>
            <a:off x="630436" y="5060275"/>
            <a:ext cx="2722959" cy="296228"/>
          </a:xfrm>
          <a:prstGeom prst="rect">
            <a:avLst/>
          </a:prstGeom>
          <a:noFill/>
          <a:ln/>
        </p:spPr>
        <p:txBody>
          <a:bodyPr wrap="none" lIns="0" tIns="0" rIns="0" bIns="0" rtlCol="0" anchor="t"/>
          <a:lstStyle/>
          <a:p>
            <a:pPr indent="0" marL="0">
              <a:lnSpc>
                <a:spcPts val="2300"/>
              </a:lnSpc>
              <a:buNone/>
            </a:pPr>
            <a:r>
              <a:rPr lang="en-US" sz="1850" b="1" dirty="0">
                <a:solidFill>
                  <a:srgbClr val="9998FF"/>
                </a:solidFill>
                <a:latin typeface="Barlow Bold" pitchFamily="34" charset="0"/>
                <a:ea typeface="Barlow Bold" pitchFamily="34" charset="-122"/>
                <a:cs typeface="Barlow Bold" pitchFamily="34" charset="-120"/>
              </a:rPr>
              <a:t>Performance Assessment</a:t>
            </a:r>
            <a:endParaRPr lang="en-US" sz="1850" dirty="0"/>
          </a:p>
        </p:txBody>
      </p:sp>
      <p:sp>
        <p:nvSpPr>
          <p:cNvPr id="6" name="Text 2"/>
          <p:cNvSpPr/>
          <p:nvPr/>
        </p:nvSpPr>
        <p:spPr>
          <a:xfrm>
            <a:off x="630436" y="5536525"/>
            <a:ext cx="6465094" cy="1152525"/>
          </a:xfrm>
          <a:prstGeom prst="rect">
            <a:avLst/>
          </a:prstGeom>
          <a:noFill/>
          <a:ln/>
        </p:spPr>
        <p:txBody>
          <a:bodyPr wrap="square" lIns="0" tIns="0" rIns="0" bIns="0" rtlCol="0" anchor="t"/>
          <a:lstStyle/>
          <a:p>
            <a:pPr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The random forest model achieved high accuracy on both the test dataset and a robustness dataset. This indicates that the model is not only accurate but also robust against variations in ECG signal characteristics.</a:t>
            </a:r>
            <a:endParaRPr lang="en-US" sz="1400" dirty="0"/>
          </a:p>
        </p:txBody>
      </p:sp>
      <p:sp>
        <p:nvSpPr>
          <p:cNvPr id="7" name="Text 3"/>
          <p:cNvSpPr/>
          <p:nvPr/>
        </p:nvSpPr>
        <p:spPr>
          <a:xfrm>
            <a:off x="630436" y="6851094"/>
            <a:ext cx="6465094" cy="576263"/>
          </a:xfrm>
          <a:prstGeom prst="rect">
            <a:avLst/>
          </a:prstGeom>
          <a:noFill/>
          <a:ln/>
        </p:spPr>
        <p:txBody>
          <a:bodyPr wrap="square" lIns="0" tIns="0" rIns="0" bIns="0" rtlCol="0" anchor="t"/>
          <a:lstStyle/>
          <a:p>
            <a:pPr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Key metrics such as F1-score are high across all classes, indicating the model's ability to classify different ECG abnormalities effectively.</a:t>
            </a:r>
            <a:endParaRPr lang="en-US" sz="1400" dirty="0"/>
          </a:p>
        </p:txBody>
      </p:sp>
      <p:sp>
        <p:nvSpPr>
          <p:cNvPr id="8" name="Text 4"/>
          <p:cNvSpPr/>
          <p:nvPr/>
        </p:nvSpPr>
        <p:spPr>
          <a:xfrm>
            <a:off x="7542490" y="5060275"/>
            <a:ext cx="2370177" cy="296228"/>
          </a:xfrm>
          <a:prstGeom prst="rect">
            <a:avLst/>
          </a:prstGeom>
          <a:noFill/>
          <a:ln/>
        </p:spPr>
        <p:txBody>
          <a:bodyPr wrap="none" lIns="0" tIns="0" rIns="0" bIns="0" rtlCol="0" anchor="t"/>
          <a:lstStyle/>
          <a:p>
            <a:pPr indent="0" marL="0">
              <a:lnSpc>
                <a:spcPts val="2300"/>
              </a:lnSpc>
              <a:buNone/>
            </a:pPr>
            <a:r>
              <a:rPr lang="en-US" sz="1850" b="1" dirty="0">
                <a:solidFill>
                  <a:srgbClr val="9998FF"/>
                </a:solidFill>
                <a:latin typeface="Barlow Bold" pitchFamily="34" charset="0"/>
                <a:ea typeface="Barlow Bold" pitchFamily="34" charset="-122"/>
                <a:cs typeface="Barlow Bold" pitchFamily="34" charset="-120"/>
              </a:rPr>
              <a:t>Model Limitations</a:t>
            </a:r>
            <a:endParaRPr lang="en-US" sz="1850" dirty="0"/>
          </a:p>
        </p:txBody>
      </p:sp>
      <p:sp>
        <p:nvSpPr>
          <p:cNvPr id="9" name="Text 5"/>
          <p:cNvSpPr/>
          <p:nvPr/>
        </p:nvSpPr>
        <p:spPr>
          <a:xfrm>
            <a:off x="7542490" y="5536525"/>
            <a:ext cx="6465094" cy="864394"/>
          </a:xfrm>
          <a:prstGeom prst="rect">
            <a:avLst/>
          </a:prstGeom>
          <a:noFill/>
          <a:ln/>
        </p:spPr>
        <p:txBody>
          <a:bodyPr wrap="square" lIns="0" tIns="0" rIns="0" bIns="0" rtlCol="0" anchor="t"/>
          <a:lstStyle/>
          <a:p>
            <a:pPr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The model showed minor errors in distinguishing PVC from VTach due to similar QRS patterns. This highlights a challenge in classifying closely related ECG abnormalities.</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3286" y="850702"/>
            <a:ext cx="4311015" cy="538877"/>
          </a:xfrm>
          <a:prstGeom prst="rect">
            <a:avLst/>
          </a:prstGeom>
          <a:noFill/>
          <a:ln/>
        </p:spPr>
        <p:txBody>
          <a:bodyPr wrap="none" lIns="0" tIns="0" rIns="0" bIns="0" rtlCol="0" anchor="t"/>
          <a:lstStyle/>
          <a:p>
            <a:pPr indent="0" marL="0">
              <a:lnSpc>
                <a:spcPts val="4200"/>
              </a:lnSpc>
              <a:buNone/>
            </a:pPr>
            <a:r>
              <a:rPr lang="en-US" sz="3350" b="1" dirty="0">
                <a:solidFill>
                  <a:srgbClr val="9998FF"/>
                </a:solidFill>
                <a:latin typeface="Barlow Bold" pitchFamily="34" charset="0"/>
                <a:ea typeface="Barlow Bold" pitchFamily="34" charset="-122"/>
                <a:cs typeface="Barlow Bold" pitchFamily="34" charset="-120"/>
              </a:rPr>
              <a:t>Code Implementation</a:t>
            </a:r>
            <a:endParaRPr lang="en-US" sz="3350" dirty="0"/>
          </a:p>
        </p:txBody>
      </p:sp>
      <p:pic>
        <p:nvPicPr>
          <p:cNvPr id="3" name="Image 0" descr="preencoded.png">    </p:cNvPr>
          <p:cNvPicPr>
            <a:picLocks noChangeAspect="1"/>
          </p:cNvPicPr>
          <p:nvPr/>
        </p:nvPicPr>
        <p:blipFill>
          <a:blip r:embed="rId1"/>
          <a:stretch>
            <a:fillRect/>
          </a:stretch>
        </p:blipFill>
        <p:spPr>
          <a:xfrm>
            <a:off x="2198489" y="1742718"/>
            <a:ext cx="5051227" cy="2252543"/>
          </a:xfrm>
          <a:prstGeom prst="rect">
            <a:avLst/>
          </a:prstGeom>
        </p:spPr>
      </p:pic>
      <p:pic>
        <p:nvPicPr>
          <p:cNvPr id="4" name="Image 1" descr="preencoded.png">    </p:cNvPr>
          <p:cNvPicPr>
            <a:picLocks noChangeAspect="1"/>
          </p:cNvPicPr>
          <p:nvPr/>
        </p:nvPicPr>
        <p:blipFill>
          <a:blip r:embed="rId2"/>
          <a:stretch>
            <a:fillRect/>
          </a:stretch>
        </p:blipFill>
        <p:spPr>
          <a:xfrm>
            <a:off x="7380684" y="1742718"/>
            <a:ext cx="5051227" cy="2252543"/>
          </a:xfrm>
          <a:prstGeom prst="rect">
            <a:avLst/>
          </a:prstGeom>
        </p:spPr>
      </p:pic>
      <p:pic>
        <p:nvPicPr>
          <p:cNvPr id="5" name="Image 2" descr="preencoded.png">    </p:cNvPr>
          <p:cNvPicPr>
            <a:picLocks noChangeAspect="1"/>
          </p:cNvPicPr>
          <p:nvPr/>
        </p:nvPicPr>
        <p:blipFill>
          <a:blip r:embed="rId3"/>
          <a:stretch>
            <a:fillRect/>
          </a:stretch>
        </p:blipFill>
        <p:spPr>
          <a:xfrm>
            <a:off x="4575572" y="4126230"/>
            <a:ext cx="5479256" cy="2252543"/>
          </a:xfrm>
          <a:prstGeom prst="rect">
            <a:avLst/>
          </a:prstGeom>
        </p:spPr>
      </p:pic>
      <p:sp>
        <p:nvSpPr>
          <p:cNvPr id="6" name="Text 1"/>
          <p:cNvSpPr/>
          <p:nvPr/>
        </p:nvSpPr>
        <p:spPr>
          <a:xfrm>
            <a:off x="573286" y="6670477"/>
            <a:ext cx="13483828" cy="262057"/>
          </a:xfrm>
          <a:prstGeom prst="rect">
            <a:avLst/>
          </a:prstGeom>
          <a:noFill/>
          <a:ln/>
        </p:spPr>
        <p:txBody>
          <a:bodyPr wrap="none" lIns="0" tIns="0" rIns="0" bIns="0" rtlCol="0" anchor="t"/>
          <a:lstStyle/>
          <a:p>
            <a:pPr indent="0" marL="0">
              <a:lnSpc>
                <a:spcPts val="2050"/>
              </a:lnSpc>
              <a:buNone/>
            </a:pPr>
            <a:endParaRPr lang="en-US" sz="1250" dirty="0"/>
          </a:p>
        </p:txBody>
      </p:sp>
      <p:sp>
        <p:nvSpPr>
          <p:cNvPr id="7" name="Text 2"/>
          <p:cNvSpPr/>
          <p:nvPr/>
        </p:nvSpPr>
        <p:spPr>
          <a:xfrm>
            <a:off x="573286" y="7116723"/>
            <a:ext cx="13483828" cy="262057"/>
          </a:xfrm>
          <a:prstGeom prst="rect">
            <a:avLst/>
          </a:prstGeom>
          <a:noFill/>
          <a:ln/>
        </p:spPr>
        <p:txBody>
          <a:bodyPr wrap="none" lIns="0" tIns="0" rIns="0" bIns="0" rtlCol="0" anchor="t"/>
          <a:lstStyle/>
          <a:p>
            <a:pPr indent="0" marL="0">
              <a:lnSpc>
                <a:spcPts val="2050"/>
              </a:lnSpc>
              <a:buNone/>
            </a:pP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2024-12-03T11:29:34Z</dcterms:created>
  <dcterms:modified xsi:type="dcterms:W3CDTF">2024-12-03T11:29:34Z</dcterms:modified>
</cp:coreProperties>
</file>